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85" r:id="rId3"/>
    <p:sldId id="278" r:id="rId4"/>
    <p:sldId id="257" r:id="rId5"/>
    <p:sldId id="258" r:id="rId6"/>
    <p:sldId id="259" r:id="rId7"/>
    <p:sldId id="260" r:id="rId8"/>
    <p:sldId id="261" r:id="rId9"/>
    <p:sldId id="279" r:id="rId10"/>
    <p:sldId id="280" r:id="rId11"/>
    <p:sldId id="282" r:id="rId12"/>
    <p:sldId id="283" r:id="rId13"/>
    <p:sldId id="284" r:id="rId14"/>
    <p:sldId id="266" r:id="rId15"/>
    <p:sldId id="267" r:id="rId16"/>
    <p:sldId id="268" r:id="rId17"/>
    <p:sldId id="269" r:id="rId18"/>
    <p:sldId id="272" r:id="rId19"/>
    <p:sldId id="270" r:id="rId20"/>
    <p:sldId id="271" r:id="rId21"/>
    <p:sldId id="274" r:id="rId22"/>
    <p:sldId id="275"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876" y="3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281B41-0B27-47F8-9137-663FCADF81F1}" type="datetimeFigureOut">
              <a:rPr lang="tr-TR" smtClean="0"/>
              <a:t>27.09.2021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347BBF-E12F-45B1-A780-1AD0C3DCD15C}" type="slidenum">
              <a:rPr lang="tr-TR" smtClean="0"/>
              <a:t>‹#›</a:t>
            </a:fld>
            <a:endParaRPr lang="tr-TR"/>
          </a:p>
        </p:txBody>
      </p:sp>
    </p:spTree>
    <p:extLst>
      <p:ext uri="{BB962C8B-B14F-4D97-AF65-F5344CB8AC3E}">
        <p14:creationId xmlns:p14="http://schemas.microsoft.com/office/powerpoint/2010/main" val="581564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smtClean="0"/>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ABD02097-B57D-4F3A-82F7-339F165D1E1F}" type="datetime1">
              <a:rPr lang="tr-TR" smtClean="0"/>
              <a:t>27.09.2021</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3E560F8-75A0-4F6A-86FD-08A05616CD02}" type="slidenum">
              <a:rPr lang="tr-TR" smtClean="0"/>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B60CA6B-BBF9-48B6-AED6-C6520BDFC609}" type="datetime1">
              <a:rPr lang="tr-TR" smtClean="0"/>
              <a:t>27.09.2021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E560F8-75A0-4F6A-86FD-08A05616CD0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A88992E-3093-41C7-8B57-83A462F2A5AE}" type="datetime1">
              <a:rPr lang="tr-TR" smtClean="0"/>
              <a:t>27.09.2021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E560F8-75A0-4F6A-86FD-08A05616CD0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21D9C6-EDB2-4C0C-8E0C-4147932558BF}" type="datetime1">
              <a:rPr lang="tr-TR" smtClean="0"/>
              <a:t>27.09.2021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E560F8-75A0-4F6A-86FD-08A05616CD0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245017B-C572-4126-AF86-91778F3845BC}" type="datetime1">
              <a:rPr lang="tr-TR" smtClean="0"/>
              <a:t>27.09.2021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3E560F8-75A0-4F6A-86FD-08A05616CD0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2E67398A-DB84-4A20-8BB9-7476D04B8193}" type="datetime1">
              <a:rPr lang="tr-TR" smtClean="0"/>
              <a:t>27.09.2021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3E560F8-75A0-4F6A-86FD-08A05616CD02}" type="slidenum">
              <a:rPr lang="tr-TR" smtClean="0"/>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ADA5EFB-C58D-446E-A37C-09429A8B12D5}" type="datetime1">
              <a:rPr lang="tr-TR" smtClean="0"/>
              <a:t>27.09.2021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3E560F8-75A0-4F6A-86FD-08A05616CD0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0BBC89B3-738A-4BED-BB30-BB83AB3A628E}" type="datetime1">
              <a:rPr lang="tr-TR" smtClean="0"/>
              <a:t>27.09.2021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3E560F8-75A0-4F6A-86FD-08A05616CD0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EBA714-81A9-41BA-BFAA-65AA3570E3A9}" type="datetime1">
              <a:rPr lang="tr-TR" smtClean="0"/>
              <a:t>27.09.2021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3E560F8-75A0-4F6A-86FD-08A05616CD0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42A03E9-573F-45B7-AF7C-98074D9225B2}" type="datetime1">
              <a:rPr lang="tr-TR" smtClean="0"/>
              <a:t>27.09.2021</a:t>
            </a:fld>
            <a:endParaRPr lang="tr-TR"/>
          </a:p>
        </p:txBody>
      </p:sp>
      <p:sp>
        <p:nvSpPr>
          <p:cNvPr id="7" name="Slide Number Placeholder 6"/>
          <p:cNvSpPr>
            <a:spLocks noGrp="1"/>
          </p:cNvSpPr>
          <p:nvPr>
            <p:ph type="sldNum" sz="quarter" idx="12"/>
          </p:nvPr>
        </p:nvSpPr>
        <p:spPr/>
        <p:txBody>
          <a:bodyPr/>
          <a:lstStyle/>
          <a:p>
            <a:fld id="{73E560F8-75A0-4F6A-86FD-08A05616CD02}" type="slidenum">
              <a:rPr lang="tr-TR" smtClean="0"/>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smtClean="0"/>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B086030-62EB-4351-953A-81FEC4D7D388}" type="datetime1">
              <a:rPr lang="tr-TR" smtClean="0"/>
              <a:t>27.09.2021</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73E560F8-75A0-4F6A-86FD-08A05616CD0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DA6D52D2-0999-4B04-A839-1092A8A1D323}" type="datetime1">
              <a:rPr lang="tr-TR" smtClean="0"/>
              <a:t>27.09.2021</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3E560F8-75A0-4F6A-86FD-08A05616CD0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572000" y="2348880"/>
            <a:ext cx="3600400" cy="1702160"/>
          </a:xfrm>
        </p:spPr>
        <p:txBody>
          <a:bodyPr>
            <a:normAutofit/>
          </a:bodyPr>
          <a:lstStyle/>
          <a:p>
            <a:r>
              <a:rPr lang="tr-TR" sz="2000" b="1" dirty="0" smtClean="0">
                <a:solidFill>
                  <a:srgbClr val="FF0000"/>
                </a:solidFill>
              </a:rPr>
              <a:t> BİREYSELLEŞTİRİLMİŞ ENERJİ</a:t>
            </a:r>
            <a:endParaRPr lang="tr-TR" sz="2000" b="1" dirty="0">
              <a:solidFill>
                <a:srgbClr val="FF0000"/>
              </a:solidFill>
            </a:endParaRPr>
          </a:p>
        </p:txBody>
      </p:sp>
      <p:sp>
        <p:nvSpPr>
          <p:cNvPr id="3" name="Alt Başlık 2"/>
          <p:cNvSpPr>
            <a:spLocks noGrp="1"/>
          </p:cNvSpPr>
          <p:nvPr>
            <p:ph type="subTitle" idx="1"/>
          </p:nvPr>
        </p:nvSpPr>
        <p:spPr>
          <a:xfrm>
            <a:off x="4572000" y="4293096"/>
            <a:ext cx="3672408" cy="1296144"/>
          </a:xfrm>
        </p:spPr>
        <p:txBody>
          <a:bodyPr>
            <a:normAutofit/>
          </a:bodyPr>
          <a:lstStyle/>
          <a:p>
            <a:r>
              <a:rPr lang="tr-TR" sz="6600" dirty="0" smtClean="0">
                <a:solidFill>
                  <a:schemeClr val="bg2">
                    <a:lumMod val="50000"/>
                  </a:schemeClr>
                </a:solidFill>
              </a:rPr>
              <a:t>ELEKTRİK</a:t>
            </a:r>
            <a:endParaRPr lang="tr-TR" sz="6600" dirty="0">
              <a:solidFill>
                <a:schemeClr val="bg2">
                  <a:lumMod val="50000"/>
                </a:schemeClr>
              </a:solidFill>
            </a:endParaRPr>
          </a:p>
        </p:txBody>
      </p:sp>
      <p:sp>
        <p:nvSpPr>
          <p:cNvPr id="4" name="Slayt Numarası Yer Tutucusu 3"/>
          <p:cNvSpPr>
            <a:spLocks noGrp="1"/>
          </p:cNvSpPr>
          <p:nvPr>
            <p:ph type="sldNum" sz="quarter" idx="12"/>
          </p:nvPr>
        </p:nvSpPr>
        <p:spPr/>
        <p:txBody>
          <a:bodyPr/>
          <a:lstStyle/>
          <a:p>
            <a:fld id="{73E560F8-75A0-4F6A-86FD-08A05616CD02}" type="slidenum">
              <a:rPr lang="tr-TR" smtClean="0"/>
              <a:t>1</a:t>
            </a:fld>
            <a:endParaRPr lang="tr-TR"/>
          </a:p>
        </p:txBody>
      </p:sp>
    </p:spTree>
    <p:extLst>
      <p:ext uri="{BB962C8B-B14F-4D97-AF65-F5344CB8AC3E}">
        <p14:creationId xmlns:p14="http://schemas.microsoft.com/office/powerpoint/2010/main" val="32668819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7704856" cy="5832648"/>
          </a:xfrm>
        </p:spPr>
        <p:txBody>
          <a:bodyPr>
            <a:normAutofit fontScale="47500" lnSpcReduction="20000"/>
          </a:bodyPr>
          <a:lstStyle/>
          <a:p>
            <a:pPr marL="68580" indent="0">
              <a:buNone/>
            </a:pPr>
            <a:r>
              <a:rPr lang="tr-TR" b="1" dirty="0"/>
              <a:t> </a:t>
            </a:r>
            <a:endParaRPr lang="tr-TR" dirty="0"/>
          </a:p>
          <a:p>
            <a:pPr lvl="0"/>
            <a:r>
              <a:rPr lang="tr-TR" sz="3400" b="1" dirty="0"/>
              <a:t>Üretimde 2017 yılında 2016 yılına göre:</a:t>
            </a:r>
            <a:endParaRPr lang="tr-TR" sz="3400" dirty="0"/>
          </a:p>
          <a:p>
            <a:pPr lvl="0"/>
            <a:r>
              <a:rPr lang="tr-TR" sz="3400" dirty="0"/>
              <a:t>Toplam rafineri üretimi %0,72 artarak 28.937.115 ton,</a:t>
            </a:r>
          </a:p>
          <a:p>
            <a:pPr lvl="0"/>
            <a:r>
              <a:rPr lang="tr-TR" sz="3400" dirty="0"/>
              <a:t>Motorin türleri üretimi %8,48 artarak 10.395.069 ton,</a:t>
            </a:r>
          </a:p>
          <a:p>
            <a:pPr lvl="0"/>
            <a:r>
              <a:rPr lang="tr-TR" sz="3400" dirty="0"/>
              <a:t>Benzin türleri üretimi %5,06 artarak 5.360.216 ton,</a:t>
            </a:r>
          </a:p>
          <a:p>
            <a:pPr lvl="0"/>
            <a:r>
              <a:rPr lang="tr-TR" sz="3400" dirty="0"/>
              <a:t>Havacılık yakıtları üretimi %7,81 artarak 4.837.246 ton,</a:t>
            </a:r>
          </a:p>
          <a:p>
            <a:pPr lvl="0"/>
            <a:r>
              <a:rPr lang="tr-TR" sz="3400" dirty="0"/>
              <a:t>Denizcilik yakıtları üretimi %8,21 azalarak 2.154.285 ton,</a:t>
            </a:r>
          </a:p>
          <a:p>
            <a:pPr lvl="0"/>
            <a:r>
              <a:rPr lang="tr-TR" sz="3400" dirty="0"/>
              <a:t>Diğer ürünler üretimi ise %16,64 azalarak 6.258.144 ton olarak gerçekleşmiştir.</a:t>
            </a:r>
          </a:p>
          <a:p>
            <a:pPr marL="68580" indent="0">
              <a:buNone/>
            </a:pPr>
            <a:endParaRPr lang="tr-TR" sz="3400" dirty="0"/>
          </a:p>
          <a:p>
            <a:pPr lvl="0"/>
            <a:r>
              <a:rPr lang="tr-TR" sz="3400" b="1" dirty="0"/>
              <a:t>İthalatta 2017 yılında 2016 yılına göre:</a:t>
            </a:r>
            <a:endParaRPr lang="tr-TR" sz="3400" dirty="0"/>
          </a:p>
          <a:p>
            <a:pPr lvl="0"/>
            <a:r>
              <a:rPr lang="tr-TR" sz="3400" dirty="0">
                <a:solidFill>
                  <a:srgbClr val="FF0000"/>
                </a:solidFill>
              </a:rPr>
              <a:t>Toplam ithalat %6,43 artarak </a:t>
            </a:r>
            <a:r>
              <a:rPr lang="tr-TR" sz="3400" b="1" dirty="0">
                <a:solidFill>
                  <a:srgbClr val="FF0000"/>
                </a:solidFill>
              </a:rPr>
              <a:t>42.653.421 ton</a:t>
            </a:r>
            <a:r>
              <a:rPr lang="tr-TR" sz="3400" dirty="0">
                <a:solidFill>
                  <a:srgbClr val="FF0000"/>
                </a:solidFill>
              </a:rPr>
              <a:t>,</a:t>
            </a:r>
          </a:p>
          <a:p>
            <a:pPr lvl="0"/>
            <a:r>
              <a:rPr lang="tr-TR" sz="3400" dirty="0"/>
              <a:t>Ham petrol ithalatı %3,24 artarak 25.766.549 ton,</a:t>
            </a:r>
          </a:p>
          <a:p>
            <a:pPr lvl="0"/>
            <a:r>
              <a:rPr lang="tr-TR" sz="3400" dirty="0"/>
              <a:t>Motorin türleri ithalatı %8,67 artarak 13.455.723 ton,</a:t>
            </a:r>
          </a:p>
          <a:p>
            <a:pPr lvl="0"/>
            <a:r>
              <a:rPr lang="tr-TR" sz="3400" dirty="0"/>
              <a:t>Fuel </a:t>
            </a:r>
            <a:r>
              <a:rPr lang="tr-TR" sz="3400" dirty="0" err="1"/>
              <a:t>Oil</a:t>
            </a:r>
            <a:r>
              <a:rPr lang="tr-TR" sz="3400" dirty="0"/>
              <a:t> türleri ithalatı %28,78 azalarak 828.758 ton,</a:t>
            </a:r>
          </a:p>
          <a:p>
            <a:pPr lvl="0"/>
            <a:r>
              <a:rPr lang="tr-TR" sz="3400" dirty="0"/>
              <a:t>Havacılık yakıtları ithalatı %42,31 azalarak 196.896 ton,</a:t>
            </a:r>
          </a:p>
          <a:p>
            <a:pPr lvl="0"/>
            <a:r>
              <a:rPr lang="tr-TR" sz="3400" dirty="0"/>
              <a:t>Diğer ürünler ithalatı %97.80 artarak 2.404.283 ton olarak gerçekleşmiştir.</a:t>
            </a:r>
          </a:p>
          <a:p>
            <a:pPr marL="68580" indent="0">
              <a:buNone/>
            </a:pPr>
            <a:endParaRPr lang="tr-TR" sz="3400" dirty="0"/>
          </a:p>
          <a:p>
            <a:pPr lvl="0"/>
            <a:r>
              <a:rPr lang="tr-TR" sz="3400" b="1" dirty="0"/>
              <a:t>İhracatta 2017 yılında 2016 yılına göre:</a:t>
            </a:r>
            <a:endParaRPr lang="tr-TR" sz="3400" dirty="0"/>
          </a:p>
          <a:p>
            <a:pPr lvl="0"/>
            <a:r>
              <a:rPr lang="tr-TR" sz="3400" dirty="0"/>
              <a:t>Toplam ihracat %4,06 artarak 10.081.991 ton,</a:t>
            </a:r>
          </a:p>
          <a:p>
            <a:pPr lvl="0"/>
            <a:r>
              <a:rPr lang="tr-TR" sz="3400" dirty="0"/>
              <a:t>Benzin türleri ihracatı %9,67 artarak 3.167.398 ton, </a:t>
            </a:r>
          </a:p>
          <a:p>
            <a:pPr lvl="0"/>
            <a:r>
              <a:rPr lang="tr-TR" sz="3400" dirty="0"/>
              <a:t>Motorin türleri ihracatı %226,39 artarak 233.060 ton, </a:t>
            </a:r>
          </a:p>
          <a:p>
            <a:pPr lvl="0"/>
            <a:r>
              <a:rPr lang="tr-TR" sz="3400" dirty="0"/>
              <a:t>Havacılık yakıtları ihracatı %6,64 artarak 3.762.885 ton olarak gerçekleşmiştir</a:t>
            </a:r>
            <a:r>
              <a:rPr lang="tr-TR" sz="3400" dirty="0" smtClean="0"/>
              <a:t>.</a:t>
            </a:r>
            <a:endParaRPr lang="tr-TR" sz="3400"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10</a:t>
            </a:fld>
            <a:endParaRPr lang="tr-TR"/>
          </a:p>
        </p:txBody>
      </p:sp>
      <p:sp>
        <p:nvSpPr>
          <p:cNvPr id="7" name="Başlık 1"/>
          <p:cNvSpPr>
            <a:spLocks noGrp="1"/>
          </p:cNvSpPr>
          <p:nvPr>
            <p:ph type="title"/>
          </p:nvPr>
        </p:nvSpPr>
        <p:spPr>
          <a:xfrm>
            <a:off x="467544" y="332656"/>
            <a:ext cx="7024744" cy="529128"/>
          </a:xfrm>
        </p:spPr>
        <p:txBody>
          <a:bodyPr>
            <a:noAutofit/>
          </a:bodyPr>
          <a:lstStyle/>
          <a:p>
            <a:r>
              <a:rPr lang="tr-TR" sz="2800" b="1" dirty="0" smtClean="0"/>
              <a:t>PETROL 2017</a:t>
            </a:r>
            <a:endParaRPr lang="tr-TR" sz="2800" b="1" dirty="0"/>
          </a:p>
        </p:txBody>
      </p:sp>
      <p:sp>
        <p:nvSpPr>
          <p:cNvPr id="5" name="Metin kutusu 4"/>
          <p:cNvSpPr txBox="1"/>
          <p:nvPr/>
        </p:nvSpPr>
        <p:spPr>
          <a:xfrm>
            <a:off x="5580112"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1732216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8208912" cy="5904656"/>
          </a:xfrm>
        </p:spPr>
        <p:txBody>
          <a:bodyPr>
            <a:normAutofit fontScale="92500" lnSpcReduction="20000"/>
          </a:bodyPr>
          <a:lstStyle/>
          <a:p>
            <a:pPr marL="68580" indent="0">
              <a:buNone/>
            </a:pPr>
            <a:r>
              <a:rPr lang="tr-TR" sz="1600" b="1" dirty="0"/>
              <a:t> </a:t>
            </a:r>
            <a:endParaRPr lang="tr-TR" sz="1600" dirty="0"/>
          </a:p>
          <a:p>
            <a:pPr lvl="0"/>
            <a:r>
              <a:rPr lang="tr-TR" sz="1700" b="1" dirty="0"/>
              <a:t>Yurt İçi Satışlarda 2017 yılında 2016 yılına göre:</a:t>
            </a:r>
            <a:endParaRPr lang="tr-TR" sz="1700" dirty="0"/>
          </a:p>
          <a:p>
            <a:pPr lvl="0"/>
            <a:r>
              <a:rPr lang="tr-TR" sz="1700" dirty="0"/>
              <a:t>Toplam yurt içi satışlar %6,52 artarak 28.460.979 ton,</a:t>
            </a:r>
          </a:p>
          <a:p>
            <a:pPr lvl="0"/>
            <a:r>
              <a:rPr lang="tr-TR" sz="1700" dirty="0"/>
              <a:t>Benzin türleri satışları %3,10 artarak 2.303.254 ton,</a:t>
            </a:r>
          </a:p>
          <a:p>
            <a:pPr lvl="0"/>
            <a:r>
              <a:rPr lang="tr-TR" sz="1700" dirty="0"/>
              <a:t>Motorin türleri satışları %8,26 artarak 24.166.321 ton,</a:t>
            </a:r>
          </a:p>
          <a:p>
            <a:pPr marL="68580" indent="0">
              <a:buNone/>
            </a:pPr>
            <a:endParaRPr lang="tr-TR" sz="1700" dirty="0"/>
          </a:p>
          <a:p>
            <a:pPr lvl="0"/>
            <a:r>
              <a:rPr lang="tr-TR" sz="1700" b="1" dirty="0" smtClean="0"/>
              <a:t>İhrakiye</a:t>
            </a:r>
            <a:r>
              <a:rPr lang="tr-TR" sz="1800" dirty="0">
                <a:solidFill>
                  <a:srgbClr val="FF0000"/>
                </a:solidFill>
              </a:rPr>
              <a:t>*</a:t>
            </a:r>
            <a:r>
              <a:rPr lang="tr-TR" sz="1700" b="1" dirty="0" smtClean="0"/>
              <a:t> </a:t>
            </a:r>
            <a:r>
              <a:rPr lang="tr-TR" sz="1700" b="1" dirty="0"/>
              <a:t>Satışlarında 2017 yılında 2016 yılına göre:</a:t>
            </a:r>
            <a:endParaRPr lang="tr-TR" sz="1700" dirty="0"/>
          </a:p>
          <a:p>
            <a:pPr lvl="0"/>
            <a:r>
              <a:rPr lang="tr-TR" sz="1700" dirty="0"/>
              <a:t>Toplam ihrakiye satışları %14,01 artarak 3.725.842 ton,</a:t>
            </a:r>
          </a:p>
          <a:p>
            <a:pPr lvl="0"/>
            <a:r>
              <a:rPr lang="tr-TR" sz="1700" dirty="0"/>
              <a:t>Havacılık yakıtları satışları %4,43 azalarak 1.262.517 ton,</a:t>
            </a:r>
          </a:p>
          <a:p>
            <a:pPr lvl="0"/>
            <a:r>
              <a:rPr lang="tr-TR" sz="1700" dirty="0"/>
              <a:t>Denizcilik yakıtları satışları %30,66 artarak 1.932.582 ton,</a:t>
            </a:r>
          </a:p>
          <a:p>
            <a:pPr lvl="0"/>
            <a:r>
              <a:rPr lang="tr-TR" sz="1700" dirty="0"/>
              <a:t>Motorin türleri satışları ton%17,48 artarak 438.673 olarak gerçekleşmiştir.</a:t>
            </a:r>
          </a:p>
          <a:p>
            <a:pPr marL="68580" indent="0">
              <a:buNone/>
            </a:pPr>
            <a:endParaRPr lang="tr-TR" sz="1700" dirty="0"/>
          </a:p>
          <a:p>
            <a:pPr lvl="0"/>
            <a:r>
              <a:rPr lang="tr-TR" sz="1700" b="1" dirty="0"/>
              <a:t>Transit Rejime Tabi Teslimlerde 2017 yılında:</a:t>
            </a:r>
            <a:endParaRPr lang="tr-TR" sz="1700" dirty="0"/>
          </a:p>
          <a:p>
            <a:pPr lvl="0"/>
            <a:r>
              <a:rPr lang="tr-TR" sz="1700" dirty="0"/>
              <a:t>Motorin türlerinde 357.808 ton akaryakıt ve 49.773 ton ihrakiye teslimi,</a:t>
            </a:r>
          </a:p>
          <a:p>
            <a:pPr lvl="0"/>
            <a:r>
              <a:rPr lang="tr-TR" sz="1700" dirty="0"/>
              <a:t>Denizcilik yakıtlarında 18.835 ton akaryakıt ve 1.891.362 ton ihrakiye teslimi gerçekleşmiştir.</a:t>
            </a:r>
          </a:p>
          <a:p>
            <a:r>
              <a:rPr lang="tr-TR" sz="1700" dirty="0" smtClean="0"/>
              <a:t>Serbest </a:t>
            </a:r>
            <a:r>
              <a:rPr lang="tr-TR" sz="1700" dirty="0"/>
              <a:t>dolaşımdaki akaryakıtın bayi, serbest kullanıcılar ve lisanssız son kullanıcılara satışlarını kapsar.</a:t>
            </a:r>
          </a:p>
          <a:p>
            <a:r>
              <a:rPr lang="tr-TR" sz="1700" dirty="0"/>
              <a:t>Yurtiçi satışlar ve transit rejimi kapsamında son kullanıcılara yapılan teslimleri kapsar</a:t>
            </a:r>
            <a:r>
              <a:rPr lang="tr-TR" sz="1700" dirty="0" smtClean="0"/>
              <a:t>.</a:t>
            </a:r>
          </a:p>
          <a:p>
            <a:r>
              <a:rPr lang="tr-TR" sz="1700" b="1" dirty="0" smtClean="0">
                <a:solidFill>
                  <a:srgbClr val="FF0000"/>
                </a:solidFill>
              </a:rPr>
              <a:t>*</a:t>
            </a:r>
            <a:r>
              <a:rPr lang="tr-TR" sz="1700" dirty="0" smtClean="0"/>
              <a:t> İhrakiye: </a:t>
            </a:r>
            <a:r>
              <a:rPr lang="tr-TR" sz="1700" dirty="0"/>
              <a:t>Ülkenin karasuları ve/veya karasuları bitişiğinde deniz vasıtalarına veya hava meydanlarında yerli ve yabancı uçaklara vergili veya vergisiz sağlanan akaryakıtı ve madeni yağ</a:t>
            </a:r>
          </a:p>
        </p:txBody>
      </p:sp>
      <p:sp>
        <p:nvSpPr>
          <p:cNvPr id="4" name="Slayt Numarası Yer Tutucusu 3"/>
          <p:cNvSpPr>
            <a:spLocks noGrp="1"/>
          </p:cNvSpPr>
          <p:nvPr>
            <p:ph type="sldNum" sz="quarter" idx="12"/>
          </p:nvPr>
        </p:nvSpPr>
        <p:spPr/>
        <p:txBody>
          <a:bodyPr/>
          <a:lstStyle/>
          <a:p>
            <a:fld id="{73E560F8-75A0-4F6A-86FD-08A05616CD02}" type="slidenum">
              <a:rPr lang="tr-TR" smtClean="0"/>
              <a:t>11</a:t>
            </a:fld>
            <a:endParaRPr lang="tr-TR"/>
          </a:p>
        </p:txBody>
      </p:sp>
      <p:sp>
        <p:nvSpPr>
          <p:cNvPr id="7" name="Başlık 1"/>
          <p:cNvSpPr>
            <a:spLocks noGrp="1"/>
          </p:cNvSpPr>
          <p:nvPr>
            <p:ph type="title"/>
          </p:nvPr>
        </p:nvSpPr>
        <p:spPr>
          <a:xfrm>
            <a:off x="467544" y="332656"/>
            <a:ext cx="7024744" cy="529128"/>
          </a:xfrm>
        </p:spPr>
        <p:txBody>
          <a:bodyPr>
            <a:noAutofit/>
          </a:bodyPr>
          <a:lstStyle/>
          <a:p>
            <a:r>
              <a:rPr lang="tr-TR" sz="2800" b="1" dirty="0" smtClean="0"/>
              <a:t>PETROL 2017</a:t>
            </a:r>
            <a:endParaRPr lang="tr-TR" sz="2800" b="1" dirty="0"/>
          </a:p>
        </p:txBody>
      </p:sp>
      <p:sp>
        <p:nvSpPr>
          <p:cNvPr id="5" name="Metin kutusu 4"/>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2227162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8208912" cy="5760640"/>
          </a:xfrm>
        </p:spPr>
        <p:txBody>
          <a:bodyPr>
            <a:normAutofit/>
          </a:bodyPr>
          <a:lstStyle/>
          <a:p>
            <a:r>
              <a:rPr lang="tr-TR" sz="1600" b="1" dirty="0" smtClean="0"/>
              <a:t>İthalat</a:t>
            </a:r>
            <a:endParaRPr lang="tr-TR" sz="1600" b="1" dirty="0"/>
          </a:p>
          <a:p>
            <a:r>
              <a:rPr lang="tr-TR" sz="1600" dirty="0" smtClean="0"/>
              <a:t>2017 </a:t>
            </a:r>
            <a:r>
              <a:rPr lang="tr-TR" sz="1600" dirty="0"/>
              <a:t>yılında, 55.249,95 milyon Sm</a:t>
            </a:r>
            <a:r>
              <a:rPr lang="tr-TR" sz="1600" baseline="30000" dirty="0"/>
              <a:t>3</a:t>
            </a:r>
            <a:r>
              <a:rPr lang="tr-TR" sz="1600" dirty="0"/>
              <a:t> doğal gaz ithal edilmiştir. Doğal gaz ithalatı 2016 yılına kıyasla %19,20 oranında artmıştır. 2017 yılında, ithalat %51,93’lük payla en fazla Rusya’dan yapılmıştır.</a:t>
            </a:r>
          </a:p>
          <a:p>
            <a:r>
              <a:rPr lang="tr-TR" sz="1600" dirty="0"/>
              <a:t>2017 yılında 10.765,28 milyon Sm</a:t>
            </a:r>
            <a:r>
              <a:rPr lang="tr-TR" sz="1600" baseline="30000" dirty="0"/>
              <a:t>3</a:t>
            </a:r>
            <a:r>
              <a:rPr lang="tr-TR" sz="1600" dirty="0"/>
              <a:t> LNG (Uzun Dönemli ve Spot) ithalatı yapılmış olup, söz konusu miktar toplam ithalatın %19,48’idir.Toplam LNG ithalatının %37,79’luk bölümü Spot LNG ithalatı olup, geri kalan kısmı BOTAŞ tarafından Cezayir ve Nijerya’dan ithal edilen uzun dönem sözleşmeli ithalat miktarı oluşturmaktadır. </a:t>
            </a:r>
            <a:endParaRPr lang="tr-TR" sz="1600" dirty="0" smtClean="0"/>
          </a:p>
          <a:p>
            <a:pPr lvl="0"/>
            <a:r>
              <a:rPr lang="tr-TR" sz="1600" b="1" dirty="0" smtClean="0"/>
              <a:t>Tüketim</a:t>
            </a:r>
            <a:endParaRPr lang="tr-TR" sz="1600" dirty="0"/>
          </a:p>
          <a:p>
            <a:r>
              <a:rPr lang="tr-TR" sz="1600" dirty="0"/>
              <a:t>26/01/2017 tarih ve  6884 sayılı Kurul Kararı ile 46.029.977.218 Sm</a:t>
            </a:r>
            <a:r>
              <a:rPr lang="tr-TR" sz="1600" baseline="30000" dirty="0"/>
              <a:t>3</a:t>
            </a:r>
            <a:r>
              <a:rPr lang="tr-TR" sz="1600" dirty="0"/>
              <a:t> olarak tahmin edilen 2017 yılı ulusal doğal gaz tüketim miktarı %15,87 sapmayla 53.857.136.920,39 Sm</a:t>
            </a:r>
            <a:r>
              <a:rPr lang="tr-TR" sz="1600" baseline="30000" dirty="0"/>
              <a:t>3</a:t>
            </a:r>
            <a:r>
              <a:rPr lang="tr-TR" sz="1600" dirty="0"/>
              <a:t> olarak gerçekleşmiştir. </a:t>
            </a:r>
          </a:p>
          <a:p>
            <a:r>
              <a:rPr lang="tr-TR" sz="1600" dirty="0"/>
              <a:t>2017 yılında, 648,01 milyon Sm</a:t>
            </a:r>
            <a:r>
              <a:rPr lang="tr-TR" sz="1600" baseline="30000" dirty="0"/>
              <a:t>3</a:t>
            </a:r>
            <a:r>
              <a:rPr lang="tr-TR" sz="1600" dirty="0"/>
              <a:t> LNG, ulusal iletim şebekesi kullanılmadan doğrudan tüketiciler tarafından tüketilmiştir. Söz konusu miktarın toplam ulusal doğal gaz tüketimi içindeki payı % 1,20 olarak hesaplanmıştır. </a:t>
            </a:r>
            <a:endParaRPr lang="tr-TR" sz="1600" dirty="0" smtClean="0"/>
          </a:p>
          <a:p>
            <a:pPr marL="68580" indent="0" algn="ctr">
              <a:buNone/>
            </a:pPr>
            <a:r>
              <a:rPr lang="tr-TR" sz="1400" b="1" dirty="0" smtClean="0"/>
              <a:t> 2017 </a:t>
            </a:r>
            <a:r>
              <a:rPr lang="tr-TR" sz="1400" b="1" dirty="0"/>
              <a:t>Yılı Aralık Ayı Sonu İtibariyle Doğal Gaz Piyasası Genel Görünümü(Milyon Sm</a:t>
            </a:r>
            <a:r>
              <a:rPr lang="tr-TR" sz="1400" b="1" baseline="30000" dirty="0"/>
              <a:t>3</a:t>
            </a:r>
            <a:r>
              <a:rPr lang="tr-TR" sz="1400" b="1" dirty="0"/>
              <a:t>)</a:t>
            </a:r>
            <a:endParaRPr lang="tr-TR" sz="1400" dirty="0" smtClean="0"/>
          </a:p>
          <a:p>
            <a:endParaRPr lang="tr-TR" dirty="0" smtClean="0"/>
          </a:p>
          <a:p>
            <a:endParaRPr lang="tr-TR" dirty="0"/>
          </a:p>
          <a:p>
            <a:endParaRPr lang="tr-TR" dirty="0"/>
          </a:p>
          <a:p>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12</a:t>
            </a:fld>
            <a:endParaRPr lang="tr-TR"/>
          </a:p>
        </p:txBody>
      </p:sp>
      <p:sp>
        <p:nvSpPr>
          <p:cNvPr id="5" name="Başlık 1"/>
          <p:cNvSpPr>
            <a:spLocks noGrp="1"/>
          </p:cNvSpPr>
          <p:nvPr>
            <p:ph type="title"/>
          </p:nvPr>
        </p:nvSpPr>
        <p:spPr>
          <a:xfrm>
            <a:off x="467544" y="332656"/>
            <a:ext cx="7024744" cy="457120"/>
          </a:xfrm>
        </p:spPr>
        <p:txBody>
          <a:bodyPr>
            <a:noAutofit/>
          </a:bodyPr>
          <a:lstStyle/>
          <a:p>
            <a:r>
              <a:rPr lang="tr-TR" sz="2800" b="1" dirty="0" smtClean="0"/>
              <a:t>DOĞALGAZ 2017</a:t>
            </a:r>
            <a:endParaRPr lang="tr-TR" sz="2800" b="1" dirty="0"/>
          </a:p>
        </p:txBody>
      </p:sp>
      <p:graphicFrame>
        <p:nvGraphicFramePr>
          <p:cNvPr id="6" name="Tablo 5"/>
          <p:cNvGraphicFramePr>
            <a:graphicFrameLocks noGrp="1"/>
          </p:cNvGraphicFramePr>
          <p:nvPr>
            <p:extLst>
              <p:ext uri="{D42A27DB-BD31-4B8C-83A1-F6EECF244321}">
                <p14:modId xmlns:p14="http://schemas.microsoft.com/office/powerpoint/2010/main" val="3616389705"/>
              </p:ext>
            </p:extLst>
          </p:nvPr>
        </p:nvGraphicFramePr>
        <p:xfrm>
          <a:off x="683568" y="5229200"/>
          <a:ext cx="7704855" cy="1152128"/>
        </p:xfrm>
        <a:graphic>
          <a:graphicData uri="http://schemas.openxmlformats.org/drawingml/2006/table">
            <a:tbl>
              <a:tblPr firstRow="1" firstCol="1" bandRow="1"/>
              <a:tblGrid>
                <a:gridCol w="1198875"/>
                <a:gridCol w="1570249"/>
                <a:gridCol w="1446972"/>
                <a:gridCol w="844452"/>
                <a:gridCol w="1205040"/>
                <a:gridCol w="1439267"/>
              </a:tblGrid>
              <a:tr h="914925">
                <a:tc>
                  <a:txBody>
                    <a:bodyPr/>
                    <a:lstStyle/>
                    <a:p>
                      <a:pPr algn="ctr">
                        <a:lnSpc>
                          <a:spcPct val="107000"/>
                        </a:lnSpc>
                        <a:spcAft>
                          <a:spcPts val="0"/>
                        </a:spcAft>
                      </a:pPr>
                      <a:r>
                        <a:rPr lang="tr-TR" sz="1400" b="1" dirty="0">
                          <a:solidFill>
                            <a:srgbClr val="FFFFFF"/>
                          </a:solidFill>
                          <a:effectLst/>
                          <a:latin typeface="Arial"/>
                          <a:ea typeface="Times New Roman"/>
                          <a:cs typeface="Times New Roman"/>
                        </a:rPr>
                        <a:t>Üretim </a:t>
                      </a:r>
                      <a:endParaRPr lang="tr-TR" sz="1400" b="1" dirty="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ctr">
                        <a:lnSpc>
                          <a:spcPct val="107000"/>
                        </a:lnSpc>
                        <a:spcAft>
                          <a:spcPts val="0"/>
                        </a:spcAft>
                      </a:pPr>
                      <a:r>
                        <a:rPr lang="tr-TR" sz="1400" b="1" dirty="0">
                          <a:solidFill>
                            <a:srgbClr val="FFFFFF"/>
                          </a:solidFill>
                          <a:effectLst/>
                          <a:latin typeface="Arial"/>
                          <a:ea typeface="Times New Roman"/>
                          <a:cs typeface="Times New Roman"/>
                        </a:rPr>
                        <a:t>İthalat </a:t>
                      </a:r>
                      <a:endParaRPr lang="tr-TR" sz="1400" b="1" dirty="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ctr">
                        <a:lnSpc>
                          <a:spcPct val="107000"/>
                        </a:lnSpc>
                        <a:spcAft>
                          <a:spcPts val="0"/>
                        </a:spcAft>
                      </a:pPr>
                      <a:r>
                        <a:rPr lang="tr-TR" sz="1400" b="1" dirty="0">
                          <a:solidFill>
                            <a:srgbClr val="FFFFFF"/>
                          </a:solidFill>
                          <a:effectLst/>
                          <a:latin typeface="Arial"/>
                          <a:ea typeface="Times New Roman"/>
                          <a:cs typeface="Times New Roman"/>
                        </a:rPr>
                        <a:t>Yurtiçi Satış (Tüketim)</a:t>
                      </a:r>
                      <a:endParaRPr lang="tr-TR" sz="1400" b="1" dirty="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ctr">
                        <a:lnSpc>
                          <a:spcPct val="107000"/>
                        </a:lnSpc>
                        <a:spcAft>
                          <a:spcPts val="0"/>
                        </a:spcAft>
                      </a:pPr>
                      <a:r>
                        <a:rPr lang="tr-TR" sz="1400" b="1">
                          <a:solidFill>
                            <a:srgbClr val="FFFFFF"/>
                          </a:solidFill>
                          <a:effectLst/>
                          <a:latin typeface="Arial"/>
                          <a:ea typeface="Times New Roman"/>
                          <a:cs typeface="Times New Roman"/>
                        </a:rPr>
                        <a:t>İhracat </a:t>
                      </a:r>
                      <a:endParaRPr lang="tr-TR" sz="1400" b="1">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ctr">
                        <a:lnSpc>
                          <a:spcPct val="107000"/>
                        </a:lnSpc>
                        <a:spcAft>
                          <a:spcPts val="0"/>
                        </a:spcAft>
                      </a:pPr>
                      <a:r>
                        <a:rPr lang="tr-TR" sz="1400" b="1">
                          <a:solidFill>
                            <a:srgbClr val="FFFFFF"/>
                          </a:solidFill>
                          <a:effectLst/>
                          <a:latin typeface="Arial"/>
                          <a:ea typeface="Times New Roman"/>
                          <a:cs typeface="Times New Roman"/>
                        </a:rPr>
                        <a:t>TOPLAM ARZ  (Üretim + İthalat)</a:t>
                      </a:r>
                      <a:endParaRPr lang="tr-TR" sz="1400" b="1">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ctr">
                        <a:lnSpc>
                          <a:spcPct val="107000"/>
                        </a:lnSpc>
                        <a:spcAft>
                          <a:spcPts val="0"/>
                        </a:spcAft>
                      </a:pPr>
                      <a:r>
                        <a:rPr lang="tr-TR" sz="1400" b="1">
                          <a:solidFill>
                            <a:srgbClr val="FFFFFF"/>
                          </a:solidFill>
                          <a:effectLst/>
                          <a:latin typeface="Arial"/>
                          <a:ea typeface="Times New Roman"/>
                          <a:cs typeface="Times New Roman"/>
                        </a:rPr>
                        <a:t>TOPLAM TALEP (Yurtiçi Satışlar + İhracat)</a:t>
                      </a:r>
                      <a:endParaRPr lang="tr-TR" sz="1400" b="1">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r>
              <a:tr h="237203">
                <a:tc>
                  <a:txBody>
                    <a:bodyPr/>
                    <a:lstStyle/>
                    <a:p>
                      <a:pPr algn="ctr">
                        <a:lnSpc>
                          <a:spcPct val="107000"/>
                        </a:lnSpc>
                        <a:spcAft>
                          <a:spcPts val="0"/>
                        </a:spcAft>
                      </a:pPr>
                      <a:r>
                        <a:rPr lang="tr-TR" sz="1400" b="1" dirty="0">
                          <a:solidFill>
                            <a:srgbClr val="000000"/>
                          </a:solidFill>
                          <a:effectLst/>
                          <a:latin typeface="Arial"/>
                          <a:ea typeface="Times New Roman"/>
                          <a:cs typeface="Times New Roman"/>
                        </a:rPr>
                        <a:t>354,14</a:t>
                      </a:r>
                      <a:endParaRPr lang="tr-TR" sz="1400" b="1" dirty="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b="1" dirty="0">
                          <a:solidFill>
                            <a:srgbClr val="FF0000"/>
                          </a:solidFill>
                          <a:effectLst/>
                          <a:latin typeface="Arial"/>
                          <a:ea typeface="Times New Roman"/>
                          <a:cs typeface="Times New Roman"/>
                        </a:rPr>
                        <a:t>55.249,95</a:t>
                      </a:r>
                      <a:endParaRPr lang="tr-TR" sz="1400" b="1" dirty="0">
                        <a:solidFill>
                          <a:srgbClr val="FF0000"/>
                        </a:solidFill>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b="1">
                          <a:solidFill>
                            <a:srgbClr val="000000"/>
                          </a:solidFill>
                          <a:effectLst/>
                          <a:latin typeface="Arial"/>
                          <a:ea typeface="Times New Roman"/>
                          <a:cs typeface="Times New Roman"/>
                        </a:rPr>
                        <a:t>53.857,14</a:t>
                      </a:r>
                      <a:endParaRPr lang="tr-TR" sz="1400" b="1">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b="1" dirty="0">
                          <a:solidFill>
                            <a:srgbClr val="000000"/>
                          </a:solidFill>
                          <a:effectLst/>
                          <a:latin typeface="Arial"/>
                          <a:ea typeface="Times New Roman"/>
                          <a:cs typeface="Times New Roman"/>
                        </a:rPr>
                        <a:t>630,67</a:t>
                      </a:r>
                      <a:endParaRPr lang="tr-TR" sz="1400" b="1" dirty="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b="1">
                          <a:solidFill>
                            <a:srgbClr val="000000"/>
                          </a:solidFill>
                          <a:effectLst/>
                          <a:latin typeface="Arial"/>
                          <a:ea typeface="Times New Roman"/>
                          <a:cs typeface="Times New Roman"/>
                        </a:rPr>
                        <a:t>55.604,09</a:t>
                      </a:r>
                      <a:endParaRPr lang="tr-TR" sz="1400" b="1">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400" b="1" dirty="0">
                          <a:solidFill>
                            <a:srgbClr val="000000"/>
                          </a:solidFill>
                          <a:effectLst/>
                          <a:latin typeface="Arial"/>
                          <a:ea typeface="Times New Roman"/>
                          <a:cs typeface="Times New Roman"/>
                        </a:rPr>
                        <a:t>54.487,81</a:t>
                      </a:r>
                      <a:endParaRPr lang="tr-TR" sz="1400" b="1" dirty="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Metin kutusu 6"/>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34834717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08912" cy="5616624"/>
          </a:xfrm>
        </p:spPr>
        <p:txBody>
          <a:bodyPr>
            <a:normAutofit fontScale="85000" lnSpcReduction="10000"/>
          </a:bodyPr>
          <a:lstStyle/>
          <a:p>
            <a:pPr lvl="0"/>
            <a:r>
              <a:rPr lang="tr-TR" b="1" dirty="0"/>
              <a:t>Şehir İçi Doğal Gaz Dağıtımı</a:t>
            </a:r>
            <a:endParaRPr lang="tr-TR" dirty="0"/>
          </a:p>
          <a:p>
            <a:r>
              <a:rPr lang="tr-TR" dirty="0"/>
              <a:t>2017 sonu itibariyle; doğal gaz dağıtım lisansı almış şirketlerce gerçekleştirilen toplam yatırım tutarı(işletme giderleri ve KDV hariç), bir önceki yıla oranla %15,24 artarak 15.119 milyon TL’ye ulaşmıştır. İnşa edilen toplam çelik hat uzunluğu  bir önceki yıla göre %11,37 artarak 12.326 km’ ye ayrıca polietilen boru hatlarının uzunluğu(Servis hattı uzunluğu hariç)’ da bir önceki yıla göre %9,24 artışla toplamda 81.478 km’ye ulaşmıştır</a:t>
            </a:r>
            <a:r>
              <a:rPr lang="tr-TR" dirty="0" smtClean="0"/>
              <a:t>.</a:t>
            </a:r>
          </a:p>
          <a:p>
            <a:endParaRPr lang="tr-TR" dirty="0"/>
          </a:p>
          <a:p>
            <a:r>
              <a:rPr lang="tr-TR" dirty="0"/>
              <a:t>2017 yılı sonu itibariyle doğal gaz dağıtım lisansı sahibi şirketlerin doğal gaz hizmeti götürdüğü toplam abone sayısı bir önceki yıla göre %9,96 artarak 13.572.231’e; serbest tüketici sayısı ise %10,48 artışla yaklaşık  551.987’e ulaşmıştır</a:t>
            </a:r>
            <a:r>
              <a:rPr lang="tr-TR" dirty="0" smtClean="0"/>
              <a:t>.</a:t>
            </a:r>
          </a:p>
          <a:p>
            <a:endParaRPr lang="tr-TR" dirty="0"/>
          </a:p>
          <a:p>
            <a:r>
              <a:rPr lang="tr-TR" dirty="0"/>
              <a:t>2017 yılı doğal gaz dağıtım lisansı sahibi şirketlerin abone statüsündeki müşterilerinin doğal gaz tüketimi bir önceki yıla göre  %15,19 artarak 13.081,67 milyon Sm</a:t>
            </a:r>
            <a:r>
              <a:rPr lang="tr-TR" baseline="30000" dirty="0"/>
              <a:t>3</a:t>
            </a:r>
            <a:r>
              <a:rPr lang="tr-TR" dirty="0"/>
              <a:t>’e; serbest tüketici statüsündeki müşterilerinin doğal gaz tüketimi ise bir önceki yıla oranla %13,63 artarak 8.191,16 milyon </a:t>
            </a:r>
            <a:r>
              <a:rPr lang="tr-TR" dirty="0" err="1"/>
              <a:t>milyon</a:t>
            </a:r>
            <a:r>
              <a:rPr lang="tr-TR" dirty="0"/>
              <a:t> Sm</a:t>
            </a:r>
            <a:r>
              <a:rPr lang="tr-TR" baseline="30000" dirty="0"/>
              <a:t>3</a:t>
            </a:r>
            <a:r>
              <a:rPr lang="tr-TR" dirty="0"/>
              <a:t>’e ulaşmıştır.</a:t>
            </a:r>
            <a:r>
              <a:rPr lang="tr-TR" baseline="30000" dirty="0"/>
              <a:t>   </a:t>
            </a:r>
            <a:r>
              <a:rPr lang="tr-TR" dirty="0"/>
              <a:t> </a:t>
            </a:r>
          </a:p>
          <a:p>
            <a:endParaRPr lang="tr-TR" dirty="0"/>
          </a:p>
          <a:p>
            <a:endParaRPr lang="tr-TR" dirty="0"/>
          </a:p>
          <a:p>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13</a:t>
            </a:fld>
            <a:endParaRPr lang="tr-TR"/>
          </a:p>
        </p:txBody>
      </p:sp>
      <p:sp>
        <p:nvSpPr>
          <p:cNvPr id="5" name="Başlık 1"/>
          <p:cNvSpPr>
            <a:spLocks noGrp="1"/>
          </p:cNvSpPr>
          <p:nvPr>
            <p:ph type="title"/>
          </p:nvPr>
        </p:nvSpPr>
        <p:spPr>
          <a:xfrm>
            <a:off x="467544" y="332656"/>
            <a:ext cx="7024744" cy="457120"/>
          </a:xfrm>
        </p:spPr>
        <p:txBody>
          <a:bodyPr>
            <a:noAutofit/>
          </a:bodyPr>
          <a:lstStyle/>
          <a:p>
            <a:r>
              <a:rPr lang="tr-TR" sz="2800" b="1" dirty="0" smtClean="0"/>
              <a:t>DOĞALGAZ 2017</a:t>
            </a:r>
            <a:endParaRPr lang="tr-TR" sz="2800" b="1" dirty="0"/>
          </a:p>
        </p:txBody>
      </p:sp>
      <p:sp>
        <p:nvSpPr>
          <p:cNvPr id="6" name="Metin kutusu 5"/>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29688038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TÜRKİYE TÜM ENERJİ İHTİYACINI ELEKTRİKLE </a:t>
            </a:r>
            <a:r>
              <a:rPr lang="tr-TR" dirty="0" smtClean="0"/>
              <a:t>KARŞILASA</a:t>
            </a:r>
            <a:endParaRPr lang="tr-TR" sz="1100" dirty="0"/>
          </a:p>
        </p:txBody>
      </p:sp>
      <p:sp>
        <p:nvSpPr>
          <p:cNvPr id="3" name="İçerik Yer Tutucusu 2"/>
          <p:cNvSpPr>
            <a:spLocks noGrp="1"/>
          </p:cNvSpPr>
          <p:nvPr>
            <p:ph idx="1"/>
          </p:nvPr>
        </p:nvSpPr>
        <p:spPr>
          <a:xfrm>
            <a:off x="1043492" y="2323652"/>
            <a:ext cx="7272924" cy="3913660"/>
          </a:xfrm>
        </p:spPr>
        <p:txBody>
          <a:bodyPr>
            <a:normAutofit fontScale="92500" lnSpcReduction="20000"/>
          </a:bodyPr>
          <a:lstStyle/>
          <a:p>
            <a:pPr algn="just"/>
            <a:r>
              <a:rPr lang="tr-TR" b="1" dirty="0">
                <a:latin typeface="Times New Roman" panose="02020603050405020304" pitchFamily="18" charset="0"/>
                <a:cs typeface="Times New Roman" panose="02020603050405020304" pitchFamily="18" charset="0"/>
              </a:rPr>
              <a:t>ÖZET: </a:t>
            </a:r>
            <a:r>
              <a:rPr lang="tr-TR" dirty="0">
                <a:latin typeface="Times New Roman" panose="02020603050405020304" pitchFamily="18" charset="0"/>
                <a:cs typeface="Times New Roman" panose="02020603050405020304" pitchFamily="18" charset="0"/>
              </a:rPr>
              <a:t>Güneş ve rüzgar ile tüm enerji ihtiyaçlarımızı karşılayabilir miyiz? Uzun zamandır birçok tartışmada güneş fiyatının rekor düşüşü ile tüm enerji ihtiyaçlarını karşılayabileceği, temiz bir dünyaya hızla geçilebileceğine dair söylemleri duyuyoruz. </a:t>
            </a:r>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Q raporunda, öncelikle Türkiye’nin tüm enerji talebinin elektrik cinsinden karşılığı ele alınacak, sonrasında ise bu miktarın karşılanması için ne kadar güneş ve rüzgar kaynağına ihtiyacımızın olacağı hesaplanmaya çalışılacaktır. Güneşten hidrojen üretimi daha verimsiz olacağından, elektriğin ısı olarak kullanılmasına değinilecektir. </a:t>
            </a:r>
          </a:p>
        </p:txBody>
      </p:sp>
      <p:sp>
        <p:nvSpPr>
          <p:cNvPr id="4" name="Slayt Numarası Yer Tutucusu 3"/>
          <p:cNvSpPr>
            <a:spLocks noGrp="1"/>
          </p:cNvSpPr>
          <p:nvPr>
            <p:ph type="sldNum" sz="quarter" idx="12"/>
          </p:nvPr>
        </p:nvSpPr>
        <p:spPr/>
        <p:txBody>
          <a:bodyPr/>
          <a:lstStyle/>
          <a:p>
            <a:fld id="{73E560F8-75A0-4F6A-86FD-08A05616CD02}" type="slidenum">
              <a:rPr lang="tr-TR" smtClean="0"/>
              <a:t>14</a:t>
            </a:fld>
            <a:endParaRPr lang="tr-TR"/>
          </a:p>
        </p:txBody>
      </p:sp>
      <p:sp>
        <p:nvSpPr>
          <p:cNvPr id="5" name="Metin kutusu 4"/>
          <p:cNvSpPr txBox="1"/>
          <p:nvPr/>
        </p:nvSpPr>
        <p:spPr>
          <a:xfrm>
            <a:off x="6012160" y="1556792"/>
            <a:ext cx="1800200" cy="769441"/>
          </a:xfrm>
          <a:prstGeom prst="rect">
            <a:avLst/>
          </a:prstGeom>
          <a:noFill/>
        </p:spPr>
        <p:txBody>
          <a:bodyPr wrap="square" rtlCol="0">
            <a:spAutoFit/>
          </a:bodyPr>
          <a:lstStyle/>
          <a:p>
            <a:r>
              <a:rPr lang="tr-TR" sz="1100" dirty="0">
                <a:solidFill>
                  <a:srgbClr val="94C600"/>
                </a:solidFill>
                <a:ea typeface="+mj-ea"/>
                <a:cs typeface="+mj-cs"/>
              </a:rPr>
              <a:t>Dünya Enerji Konseyi Türkiye </a:t>
            </a:r>
            <a:br>
              <a:rPr lang="tr-TR" sz="1100" dirty="0">
                <a:solidFill>
                  <a:srgbClr val="94C600"/>
                </a:solidFill>
                <a:ea typeface="+mj-ea"/>
                <a:cs typeface="+mj-cs"/>
              </a:rPr>
            </a:br>
            <a:r>
              <a:rPr lang="tr-TR" sz="1100" dirty="0" err="1">
                <a:solidFill>
                  <a:srgbClr val="94C600"/>
                </a:solidFill>
                <a:ea typeface="+mj-ea"/>
                <a:cs typeface="+mj-cs"/>
              </a:rPr>
              <a:t>Quant</a:t>
            </a:r>
            <a:r>
              <a:rPr lang="tr-TR" sz="1100" dirty="0">
                <a:solidFill>
                  <a:srgbClr val="94C600"/>
                </a:solidFill>
                <a:ea typeface="+mj-ea"/>
                <a:cs typeface="+mj-cs"/>
              </a:rPr>
              <a:t> Çalışma Grubu </a:t>
            </a:r>
            <a:br>
              <a:rPr lang="tr-TR" sz="1100" dirty="0">
                <a:solidFill>
                  <a:srgbClr val="94C600"/>
                </a:solidFill>
                <a:ea typeface="+mj-ea"/>
                <a:cs typeface="+mj-cs"/>
              </a:rPr>
            </a:br>
            <a:r>
              <a:rPr lang="tr-TR" sz="1100" dirty="0">
                <a:solidFill>
                  <a:srgbClr val="94C600"/>
                </a:solidFill>
                <a:ea typeface="+mj-ea"/>
                <a:cs typeface="+mj-cs"/>
              </a:rPr>
              <a:t>Q29– Temmuz 2018 </a:t>
            </a:r>
            <a:endParaRPr lang="tr-TR" dirty="0"/>
          </a:p>
        </p:txBody>
      </p:sp>
      <p:sp>
        <p:nvSpPr>
          <p:cNvPr id="6" name="Metin kutusu 5"/>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24468194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628800"/>
            <a:ext cx="7128792" cy="4032448"/>
          </a:xfrm>
        </p:spPr>
        <p:txBody>
          <a:bodyPr>
            <a:normAutofit fontScale="92500" lnSpcReduction="20000"/>
          </a:bodyPr>
          <a:lstStyle/>
          <a:p>
            <a:pPr algn="just"/>
            <a:r>
              <a:rPr lang="tr-TR" b="1" dirty="0">
                <a:latin typeface="Times New Roman" panose="02020603050405020304" pitchFamily="18" charset="0"/>
                <a:cs typeface="Times New Roman" panose="02020603050405020304" pitchFamily="18" charset="0"/>
              </a:rPr>
              <a:t>YÖNTEM: </a:t>
            </a:r>
            <a:r>
              <a:rPr lang="tr-TR" dirty="0">
                <a:latin typeface="Times New Roman" panose="02020603050405020304" pitchFamily="18" charset="0"/>
                <a:cs typeface="Times New Roman" panose="02020603050405020304" pitchFamily="18" charset="0"/>
              </a:rPr>
              <a:t>İlk olarak Enerji ve Tabii Kaynaklar Bakanlığının denge tablosu konsolide edilerek daraltılmıştır. Miktarların aynı tutulduğu bir tablo oluşturulmuş, ancak, arabalarda elektrik kullanılması halinde bugünkü ulaştırma talebinin 5’te 1’i kadar enerjiye ihtiyaç olacağı öngörüldüğü için ulaştırma kısmındaki enerji rakamının </a:t>
            </a:r>
            <a:r>
              <a:rPr lang="tr-TR" dirty="0" smtClean="0">
                <a:latin typeface="Times New Roman" panose="02020603050405020304" pitchFamily="18" charset="0"/>
                <a:cs typeface="Times New Roman" panose="02020603050405020304" pitchFamily="18" charset="0"/>
              </a:rPr>
              <a:t>% 20'si </a:t>
            </a:r>
            <a:r>
              <a:rPr lang="tr-TR" dirty="0">
                <a:latin typeface="Times New Roman" panose="02020603050405020304" pitchFamily="18" charset="0"/>
                <a:cs typeface="Times New Roman" panose="02020603050405020304" pitchFamily="18" charset="0"/>
              </a:rPr>
              <a:t>alınmıştır.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İçten </a:t>
            </a:r>
            <a:r>
              <a:rPr lang="tr-TR" dirty="0">
                <a:latin typeface="Times New Roman" panose="02020603050405020304" pitchFamily="18" charset="0"/>
                <a:cs typeface="Times New Roman" panose="02020603050405020304" pitchFamily="18" charset="0"/>
              </a:rPr>
              <a:t>yanmalı motorlardaki düşük verim yerini elektrikli motorların yüksek verimine bırakacaktır. Bu konsolidasyon yapılırken, tarım sektörü ve enerji dışı hammadde kullanım kısımları hesaplamalardan çıkarılmıştır. </a:t>
            </a:r>
          </a:p>
        </p:txBody>
      </p:sp>
      <p:sp>
        <p:nvSpPr>
          <p:cNvPr id="4" name="Slayt Numarası Yer Tutucusu 3"/>
          <p:cNvSpPr>
            <a:spLocks noGrp="1"/>
          </p:cNvSpPr>
          <p:nvPr>
            <p:ph type="sldNum" sz="quarter" idx="12"/>
          </p:nvPr>
        </p:nvSpPr>
        <p:spPr/>
        <p:txBody>
          <a:bodyPr/>
          <a:lstStyle/>
          <a:p>
            <a:fld id="{73E560F8-75A0-4F6A-86FD-08A05616CD02}" type="slidenum">
              <a:rPr lang="tr-TR" smtClean="0"/>
              <a:t>15</a:t>
            </a:fld>
            <a:endParaRPr lang="tr-TR"/>
          </a:p>
        </p:txBody>
      </p:sp>
      <p:sp>
        <p:nvSpPr>
          <p:cNvPr id="5" name="Metin kutusu 4"/>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23057324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980728"/>
            <a:ext cx="7128792" cy="5112568"/>
          </a:xfrm>
        </p:spPr>
        <p:txBody>
          <a:bodyPr>
            <a:normAutofit fontScale="92500" lnSpcReduction="20000"/>
          </a:bodyPr>
          <a:lstStyle/>
          <a:p>
            <a:pPr algn="just"/>
            <a:r>
              <a:rPr lang="tr-TR" b="1" dirty="0" smtClean="0">
                <a:latin typeface="Times New Roman" panose="02020603050405020304" pitchFamily="18" charset="0"/>
                <a:cs typeface="Times New Roman" panose="02020603050405020304" pitchFamily="18" charset="0"/>
              </a:rPr>
              <a:t>KISA ANALİZ</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Tüm enerji talebimizi elektrikten karşılamak istersek, bugünkü elektrik üretimimizin 3 katı kadar üretime ihtiyacımız olacaktır. Bu elektriği Türkiye gibi büyük bir coğrafyada bir uçtan bir uca taşımak zorunda kalabileceğimiz de düşünülürse kayıplar çok daha yüksek olacaktır.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Tüm </a:t>
            </a:r>
            <a:r>
              <a:rPr lang="tr-TR" dirty="0">
                <a:latin typeface="Times New Roman" panose="02020603050405020304" pitchFamily="18" charset="0"/>
                <a:cs typeface="Times New Roman" panose="02020603050405020304" pitchFamily="18" charset="0"/>
              </a:rPr>
              <a:t>enerji talebimizin elektrik karşılığı 2016 yılı için 841 </a:t>
            </a:r>
            <a:r>
              <a:rPr lang="tr-TR" dirty="0" err="1">
                <a:latin typeface="Times New Roman" panose="02020603050405020304" pitchFamily="18" charset="0"/>
                <a:cs typeface="Times New Roman" panose="02020603050405020304" pitchFamily="18" charset="0"/>
              </a:rPr>
              <a:t>TWh</a:t>
            </a:r>
            <a:r>
              <a:rPr lang="tr-TR" dirty="0">
                <a:latin typeface="Times New Roman" panose="02020603050405020304" pitchFamily="18" charset="0"/>
                <a:cs typeface="Times New Roman" panose="02020603050405020304" pitchFamily="18" charset="0"/>
              </a:rPr>
              <a:t>, yani 841 milyar </a:t>
            </a:r>
            <a:r>
              <a:rPr lang="tr-TR" dirty="0" err="1">
                <a:latin typeface="Times New Roman" panose="02020603050405020304" pitchFamily="18" charset="0"/>
                <a:cs typeface="Times New Roman" panose="02020603050405020304" pitchFamily="18" charset="0"/>
              </a:rPr>
              <a:t>kWh</a:t>
            </a:r>
            <a:r>
              <a:rPr lang="tr-TR" dirty="0">
                <a:latin typeface="Times New Roman" panose="02020603050405020304" pitchFamily="18" charset="0"/>
                <a:cs typeface="Times New Roman" panose="02020603050405020304" pitchFamily="18" charset="0"/>
              </a:rPr>
              <a:t> iken; muhtemelen 2017 yılı için de bunun %7 fazlası 900 </a:t>
            </a:r>
            <a:r>
              <a:rPr lang="tr-TR" dirty="0" err="1">
                <a:latin typeface="Times New Roman" panose="02020603050405020304" pitchFamily="18" charset="0"/>
                <a:cs typeface="Times New Roman" panose="02020603050405020304" pitchFamily="18" charset="0"/>
              </a:rPr>
              <a:t>TWh</a:t>
            </a:r>
            <a:r>
              <a:rPr lang="tr-TR" dirty="0">
                <a:latin typeface="Times New Roman" panose="02020603050405020304" pitchFamily="18" charset="0"/>
                <a:cs typeface="Times New Roman" panose="02020603050405020304" pitchFamily="18" charset="0"/>
              </a:rPr>
              <a:t> civarında olacaktır.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Peki </a:t>
            </a:r>
            <a:r>
              <a:rPr lang="tr-TR" dirty="0">
                <a:latin typeface="Times New Roman" panose="02020603050405020304" pitchFamily="18" charset="0"/>
                <a:cs typeface="Times New Roman" panose="02020603050405020304" pitchFamily="18" charset="0"/>
              </a:rPr>
              <a:t>bu enerjinin hepsini güneşten karşılamak mümkün müdür? Örneğin 2050 yılında 100 </a:t>
            </a:r>
            <a:r>
              <a:rPr lang="tr-TR" dirty="0" err="1">
                <a:latin typeface="Times New Roman" panose="02020603050405020304" pitchFamily="18" charset="0"/>
                <a:cs typeface="Times New Roman" panose="02020603050405020304" pitchFamily="18" charset="0"/>
              </a:rPr>
              <a:t>TWh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hidro</a:t>
            </a:r>
            <a:r>
              <a:rPr lang="tr-TR" dirty="0">
                <a:latin typeface="Times New Roman" panose="02020603050405020304" pitchFamily="18" charset="0"/>
                <a:cs typeface="Times New Roman" panose="02020603050405020304" pitchFamily="18" charset="0"/>
              </a:rPr>
              <a:t>, 15 </a:t>
            </a:r>
            <a:r>
              <a:rPr lang="tr-TR" dirty="0" err="1">
                <a:latin typeface="Times New Roman" panose="02020603050405020304" pitchFamily="18" charset="0"/>
                <a:cs typeface="Times New Roman" panose="02020603050405020304" pitchFamily="18" charset="0"/>
              </a:rPr>
              <a:t>TWh</a:t>
            </a:r>
            <a:r>
              <a:rPr lang="tr-TR" dirty="0">
                <a:latin typeface="Times New Roman" panose="02020603050405020304" pitchFamily="18" charset="0"/>
                <a:cs typeface="Times New Roman" panose="02020603050405020304" pitchFamily="18" charset="0"/>
              </a:rPr>
              <a:t> jeotermal, 100 </a:t>
            </a:r>
            <a:r>
              <a:rPr lang="tr-TR" dirty="0" err="1">
                <a:latin typeface="Times New Roman" panose="02020603050405020304" pitchFamily="18" charset="0"/>
                <a:cs typeface="Times New Roman" panose="02020603050405020304" pitchFamily="18" charset="0"/>
              </a:rPr>
              <a:t>TWh</a:t>
            </a:r>
            <a:r>
              <a:rPr lang="tr-TR" dirty="0">
                <a:latin typeface="Times New Roman" panose="02020603050405020304" pitchFamily="18" charset="0"/>
                <a:cs typeface="Times New Roman" panose="02020603050405020304" pitchFamily="18" charset="0"/>
              </a:rPr>
              <a:t> de rüzgar olacağını tamamen sanal olarak öngörebilsek bile güneşe kalan kısım, 626 </a:t>
            </a:r>
            <a:r>
              <a:rPr lang="tr-TR" dirty="0" err="1">
                <a:latin typeface="Times New Roman" panose="02020603050405020304" pitchFamily="18" charset="0"/>
                <a:cs typeface="Times New Roman" panose="02020603050405020304" pitchFamily="18" charset="0"/>
              </a:rPr>
              <a:t>TWh</a:t>
            </a:r>
            <a:r>
              <a:rPr lang="tr-TR" dirty="0">
                <a:latin typeface="Times New Roman" panose="02020603050405020304" pitchFamily="18" charset="0"/>
                <a:cs typeface="Times New Roman" panose="02020603050405020304" pitchFamily="18" charset="0"/>
              </a:rPr>
              <a:t> olacaktır. Bu rakama enerji talep artışları dahil değildir. </a:t>
            </a:r>
          </a:p>
        </p:txBody>
      </p:sp>
      <p:sp>
        <p:nvSpPr>
          <p:cNvPr id="4" name="Slayt Numarası Yer Tutucusu 3"/>
          <p:cNvSpPr>
            <a:spLocks noGrp="1"/>
          </p:cNvSpPr>
          <p:nvPr>
            <p:ph type="sldNum" sz="quarter" idx="12"/>
          </p:nvPr>
        </p:nvSpPr>
        <p:spPr/>
        <p:txBody>
          <a:bodyPr/>
          <a:lstStyle/>
          <a:p>
            <a:fld id="{73E560F8-75A0-4F6A-86FD-08A05616CD02}" type="slidenum">
              <a:rPr lang="tr-TR" smtClean="0"/>
              <a:t>16</a:t>
            </a:fld>
            <a:endParaRPr lang="tr-TR"/>
          </a:p>
        </p:txBody>
      </p:sp>
      <p:sp>
        <p:nvSpPr>
          <p:cNvPr id="5" name="Metin kutusu 4"/>
          <p:cNvSpPr txBox="1"/>
          <p:nvPr/>
        </p:nvSpPr>
        <p:spPr>
          <a:xfrm>
            <a:off x="5580112"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41537873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196752"/>
            <a:ext cx="7128792" cy="4752528"/>
          </a:xfrm>
        </p:spPr>
        <p:txBody>
          <a:bodyPr>
            <a:normAutofit fontScale="92500" lnSpcReduction="20000"/>
          </a:bodyPr>
          <a:lstStyle/>
          <a:p>
            <a:pPr algn="just"/>
            <a:r>
              <a:rPr lang="tr-TR" dirty="0">
                <a:latin typeface="Times New Roman" panose="02020603050405020304" pitchFamily="18" charset="0"/>
                <a:cs typeface="Times New Roman" panose="02020603050405020304" pitchFamily="18" charset="0"/>
              </a:rPr>
              <a:t>Hiç depolama kullanılmadığı durumda, ortalama 1200 saat yıllık kapasite faktöründen 521.324 MW güneş kurulu gücüne ihtiyaç vardır. Bu rakam bugünkü toplam elektrik kurulu gücümüzün 6 katına eşittir.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Türkiye </a:t>
            </a:r>
            <a:r>
              <a:rPr lang="tr-TR" dirty="0">
                <a:latin typeface="Times New Roman" panose="02020603050405020304" pitchFamily="18" charset="0"/>
                <a:cs typeface="Times New Roman" panose="02020603050405020304" pitchFamily="18" charset="0"/>
              </a:rPr>
              <a:t>elektrik üretim sektörü yılda 7-8 milyar $ yatırım çekiyor olsa ve güneş santrallerinin hatlar hariç maliyeti 0,8 milyon $/MW kabul edilse, sadece güneş için bile 417 milyar $ yatırıma ihtiyaç olduğu anlaşılmaktadır. En az bunun yarısı kadar da depolama yatırımı gerekeceği öngörülebilir.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417 </a:t>
            </a:r>
            <a:r>
              <a:rPr lang="tr-TR" dirty="0">
                <a:latin typeface="Times New Roman" panose="02020603050405020304" pitchFamily="18" charset="0"/>
                <a:cs typeface="Times New Roman" panose="02020603050405020304" pitchFamily="18" charset="0"/>
              </a:rPr>
              <a:t>milyar $ güneş üretim yatırımını gerçekleştirmek için ise 50 yıl gerekecektir. Hatların yapılmasını da düşünürsek bu rakam 1,2 katına çıkarak 60 yıla ulaşabilir. </a:t>
            </a:r>
          </a:p>
        </p:txBody>
      </p:sp>
      <p:sp>
        <p:nvSpPr>
          <p:cNvPr id="4" name="Slayt Numarası Yer Tutucusu 3"/>
          <p:cNvSpPr>
            <a:spLocks noGrp="1"/>
          </p:cNvSpPr>
          <p:nvPr>
            <p:ph type="sldNum" sz="quarter" idx="12"/>
          </p:nvPr>
        </p:nvSpPr>
        <p:spPr/>
        <p:txBody>
          <a:bodyPr/>
          <a:lstStyle/>
          <a:p>
            <a:fld id="{73E560F8-75A0-4F6A-86FD-08A05616CD02}" type="slidenum">
              <a:rPr lang="tr-TR" smtClean="0"/>
              <a:t>17</a:t>
            </a:fld>
            <a:endParaRPr lang="tr-TR"/>
          </a:p>
        </p:txBody>
      </p:sp>
      <p:sp>
        <p:nvSpPr>
          <p:cNvPr id="5" name="Metin kutusu 4"/>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39598247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556792"/>
            <a:ext cx="7200916" cy="4392488"/>
          </a:xfrm>
        </p:spPr>
        <p:txBody>
          <a:bodyPr>
            <a:normAutofit fontScale="92500"/>
          </a:bodyPr>
          <a:lstStyle/>
          <a:p>
            <a:pPr lvl="0" algn="just">
              <a:buClr>
                <a:srgbClr val="94C600"/>
              </a:buClr>
            </a:pPr>
            <a:r>
              <a:rPr lang="tr-TR" dirty="0">
                <a:solidFill>
                  <a:srgbClr val="3E3D2D"/>
                </a:solidFill>
                <a:latin typeface="Times New Roman" panose="02020603050405020304" pitchFamily="18" charset="0"/>
                <a:cs typeface="Times New Roman" panose="02020603050405020304" pitchFamily="18" charset="0"/>
              </a:rPr>
              <a:t>Her şeyi güneş ve rüzgar enerjisi ile sağlamak için ihtiyaç duyulan yatırım ise, mevcut kurulu güç ve teknoloji ile -bu yatırımların ömrünün 25-30 sene olduğu düşünüldüğünde- inanılmaz rakamlara çıkmaktadır.  </a:t>
            </a:r>
          </a:p>
          <a:p>
            <a:pPr lvl="0" algn="just">
              <a:buClr>
                <a:srgbClr val="94C600"/>
              </a:buClr>
            </a:pPr>
            <a:endParaRPr lang="tr-TR" dirty="0">
              <a:solidFill>
                <a:srgbClr val="3E3D2D"/>
              </a:solidFill>
              <a:latin typeface="Times New Roman" panose="02020603050405020304" pitchFamily="18" charset="0"/>
              <a:cs typeface="Times New Roman" panose="02020603050405020304" pitchFamily="18" charset="0"/>
            </a:endParaRPr>
          </a:p>
          <a:p>
            <a:pPr lvl="0" algn="just">
              <a:buClr>
                <a:srgbClr val="94C600"/>
              </a:buClr>
            </a:pPr>
            <a:r>
              <a:rPr lang="tr-TR" dirty="0">
                <a:solidFill>
                  <a:srgbClr val="3E3D2D"/>
                </a:solidFill>
                <a:latin typeface="Times New Roman" panose="02020603050405020304" pitchFamily="18" charset="0"/>
                <a:cs typeface="Times New Roman" panose="02020603050405020304" pitchFamily="18" charset="0"/>
              </a:rPr>
              <a:t>Bu yorumlara bakılarak, daha fazla güneş ve rüzgar kaynaklı santral yapılmaması gerektiği veya yapılamayacağı anlaşılmamalı, aksine ekonomik olduğu sürece yapılabildiği kadar yapılmalıdır. Fakat, elektrik sisteminin teknolojik limitlerine sanıldığından daha erken gelinebileceği de göz önünde bulundurulmalıdır.  </a:t>
            </a:r>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18</a:t>
            </a:fld>
            <a:endParaRPr lang="tr-TR"/>
          </a:p>
        </p:txBody>
      </p:sp>
      <p:sp>
        <p:nvSpPr>
          <p:cNvPr id="5" name="Metin kutusu 4"/>
          <p:cNvSpPr txBox="1"/>
          <p:nvPr/>
        </p:nvSpPr>
        <p:spPr>
          <a:xfrm>
            <a:off x="5652120"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20754814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1268760"/>
            <a:ext cx="7416824" cy="4680520"/>
          </a:xfrm>
        </p:spPr>
        <p:txBody>
          <a:bodyPr>
            <a:normAutofit fontScale="92500"/>
          </a:bodyPr>
          <a:lstStyle/>
          <a:p>
            <a:pPr algn="just"/>
            <a:r>
              <a:rPr lang="tr-TR" b="1" dirty="0">
                <a:latin typeface="Times New Roman" panose="02020603050405020304" pitchFamily="18" charset="0"/>
                <a:cs typeface="Times New Roman" panose="02020603050405020304" pitchFamily="18" charset="0"/>
              </a:rPr>
              <a:t>SONUÇ: </a:t>
            </a:r>
            <a:r>
              <a:rPr lang="tr-TR" dirty="0">
                <a:latin typeface="Times New Roman" panose="02020603050405020304" pitchFamily="18" charset="0"/>
                <a:cs typeface="Times New Roman" panose="02020603050405020304" pitchFamily="18" charset="0"/>
              </a:rPr>
              <a:t>Bir şeyin mümkün olması ile bir şeyin yapılabilir olması her zaman aynı olmayabilir. Mesela Jules Verne’in aya seyahati 1865 yılında yazılmış; aya ilk insanlı yolculuk ise 1969 yılında gerçekleştirilebilmiştir.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Bir </a:t>
            </a:r>
            <a:r>
              <a:rPr lang="tr-TR" dirty="0">
                <a:latin typeface="Times New Roman" panose="02020603050405020304" pitchFamily="18" charset="0"/>
                <a:cs typeface="Times New Roman" panose="02020603050405020304" pitchFamily="18" charset="0"/>
              </a:rPr>
              <a:t>iktisatçıya göre konu sadece birim fiyat, maliyet olarak görülürken, bir mühendis için önemli detay teknolojinin varlığı, ekonomik olması ve imkan verebilirliğidir.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Türkiye tüm enerjisini elektrikle sağlasa, 2017 yılı enerji talebi baz alındığında 900 </a:t>
            </a:r>
            <a:r>
              <a:rPr lang="tr-TR" dirty="0" err="1">
                <a:latin typeface="Times New Roman" panose="02020603050405020304" pitchFamily="18" charset="0"/>
                <a:cs typeface="Times New Roman" panose="02020603050405020304" pitchFamily="18" charset="0"/>
              </a:rPr>
              <a:t>TWh</a:t>
            </a:r>
            <a:r>
              <a:rPr lang="tr-TR" dirty="0">
                <a:latin typeface="Times New Roman" panose="02020603050405020304" pitchFamily="18" charset="0"/>
                <a:cs typeface="Times New Roman" panose="02020603050405020304" pitchFamily="18" charset="0"/>
              </a:rPr>
              <a:t>, 2017 üretiminin 3 katı kadar, elektrik üretimine ihtiyaç olduğu görülmektedir.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73E560F8-75A0-4F6A-86FD-08A05616CD02}" type="slidenum">
              <a:rPr lang="tr-TR" smtClean="0"/>
              <a:t>19</a:t>
            </a:fld>
            <a:endParaRPr lang="tr-TR"/>
          </a:p>
        </p:txBody>
      </p:sp>
      <p:sp>
        <p:nvSpPr>
          <p:cNvPr id="5" name="Metin kutusu 4"/>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28526848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7024744" cy="576064"/>
          </a:xfrm>
        </p:spPr>
        <p:txBody>
          <a:bodyPr>
            <a:normAutofit fontScale="90000"/>
          </a:bodyPr>
          <a:lstStyle/>
          <a:p>
            <a:r>
              <a:rPr lang="tr-TR" b="1" dirty="0" smtClean="0"/>
              <a:t>Yönetici Özeti</a:t>
            </a:r>
            <a:endParaRPr lang="tr-TR" b="1" dirty="0"/>
          </a:p>
        </p:txBody>
      </p:sp>
      <p:sp>
        <p:nvSpPr>
          <p:cNvPr id="3" name="İçerik Yer Tutucusu 2"/>
          <p:cNvSpPr>
            <a:spLocks noGrp="1"/>
          </p:cNvSpPr>
          <p:nvPr>
            <p:ph idx="1"/>
          </p:nvPr>
        </p:nvSpPr>
        <p:spPr>
          <a:xfrm>
            <a:off x="467544" y="836712"/>
            <a:ext cx="8208912" cy="5688632"/>
          </a:xfrm>
        </p:spPr>
        <p:txBody>
          <a:bodyPr>
            <a:normAutofit fontScale="85000" lnSpcReduction="20000"/>
          </a:bodyPr>
          <a:lstStyle/>
          <a:p>
            <a:r>
              <a:rPr lang="tr-TR" dirty="0" smtClean="0"/>
              <a:t>Ülkemizin;</a:t>
            </a:r>
          </a:p>
          <a:p>
            <a:r>
              <a:rPr lang="tr-TR" dirty="0" smtClean="0"/>
              <a:t>Elektrik Enerjisi Üretim Santralleri Kurulu güç 87.240 MW (Enerji Bakanlığı) ve yıllık fiili enerji tüketimi </a:t>
            </a:r>
            <a:r>
              <a:rPr lang="tr-TR" b="1" dirty="0" smtClean="0"/>
              <a:t>292.003.542,76 </a:t>
            </a:r>
            <a:r>
              <a:rPr lang="tr-TR" dirty="0" err="1" smtClean="0"/>
              <a:t>MWh</a:t>
            </a:r>
            <a:r>
              <a:rPr lang="tr-TR" dirty="0" smtClean="0"/>
              <a:t> olmuştur. (TUİK – 2017 </a:t>
            </a:r>
            <a:r>
              <a:rPr lang="tr-TR" dirty="0"/>
              <a:t>verileri) </a:t>
            </a:r>
            <a:r>
              <a:rPr lang="tr-TR" dirty="0" smtClean="0"/>
              <a:t>   </a:t>
            </a:r>
            <a:r>
              <a:rPr lang="tr-TR" b="1" dirty="0" smtClean="0">
                <a:solidFill>
                  <a:srgbClr val="FF0000"/>
                </a:solidFill>
              </a:rPr>
              <a:t>25.107.785 TEP</a:t>
            </a:r>
            <a:endParaRPr lang="tr-TR" b="1" dirty="0">
              <a:solidFill>
                <a:srgbClr val="FF0000"/>
              </a:solidFill>
              <a:latin typeface="Arial"/>
              <a:ea typeface="Microsoft JhengHei"/>
              <a:cs typeface="Times New Roman"/>
            </a:endParaRPr>
          </a:p>
          <a:p>
            <a:r>
              <a:rPr lang="tr-TR" dirty="0" smtClean="0"/>
              <a:t>Ham petrol ithalatı </a:t>
            </a:r>
            <a:r>
              <a:rPr lang="tr-TR" b="1" dirty="0" smtClean="0">
                <a:solidFill>
                  <a:srgbClr val="FF0000"/>
                </a:solidFill>
              </a:rPr>
              <a:t>25.766.549 Ton</a:t>
            </a:r>
            <a:r>
              <a:rPr lang="tr-TR" dirty="0" smtClean="0">
                <a:solidFill>
                  <a:srgbClr val="FF0000"/>
                </a:solidFill>
              </a:rPr>
              <a:t> </a:t>
            </a:r>
            <a:r>
              <a:rPr lang="tr-TR" dirty="0" smtClean="0">
                <a:solidFill>
                  <a:schemeClr val="tx1"/>
                </a:solidFill>
              </a:rPr>
              <a:t>(TÜİK – 2017 verileri) </a:t>
            </a:r>
          </a:p>
          <a:p>
            <a:pPr lvl="1"/>
            <a:r>
              <a:rPr lang="tr-TR" b="1" dirty="0" smtClean="0"/>
              <a:t>Motorlu </a:t>
            </a:r>
            <a:r>
              <a:rPr lang="tr-TR" b="1" dirty="0"/>
              <a:t>kara taşıtları sayısı, </a:t>
            </a:r>
            <a:r>
              <a:rPr lang="tr-TR" b="1" dirty="0" smtClean="0"/>
              <a:t>2017</a:t>
            </a:r>
            <a:endParaRPr lang="tr-TR" b="1" dirty="0"/>
          </a:p>
          <a:p>
            <a:pPr lvl="2"/>
            <a:r>
              <a:rPr lang="tr-TR" sz="1200" b="1" dirty="0" smtClean="0"/>
              <a:t>Toplam</a:t>
            </a:r>
            <a:r>
              <a:rPr lang="tr-TR" sz="1200" dirty="0" smtClean="0"/>
              <a:t>-</a:t>
            </a:r>
            <a:r>
              <a:rPr lang="tr-TR" sz="1200" b="1" dirty="0" smtClean="0"/>
              <a:t>22 </a:t>
            </a:r>
            <a:r>
              <a:rPr lang="tr-TR" sz="1200" b="1" dirty="0"/>
              <a:t>218 945</a:t>
            </a:r>
          </a:p>
          <a:p>
            <a:pPr lvl="2"/>
            <a:r>
              <a:rPr lang="tr-TR" sz="1200" b="1" dirty="0" smtClean="0"/>
              <a:t>Otomobil</a:t>
            </a:r>
            <a:r>
              <a:rPr lang="tr-TR" sz="1200" dirty="0" smtClean="0"/>
              <a:t>-12 </a:t>
            </a:r>
            <a:r>
              <a:rPr lang="tr-TR" sz="1200" dirty="0"/>
              <a:t>035 978</a:t>
            </a:r>
          </a:p>
          <a:p>
            <a:pPr lvl="2"/>
            <a:r>
              <a:rPr lang="pt-BR" sz="1200" b="1" dirty="0" smtClean="0"/>
              <a:t>Minibüs</a:t>
            </a:r>
            <a:r>
              <a:rPr lang="pt-BR" sz="1200" dirty="0" smtClean="0"/>
              <a:t>-478 </a:t>
            </a:r>
            <a:r>
              <a:rPr lang="pt-BR" sz="1200" dirty="0"/>
              <a:t>618</a:t>
            </a:r>
          </a:p>
          <a:p>
            <a:pPr lvl="2"/>
            <a:r>
              <a:rPr lang="tr-TR" sz="1200" b="1" dirty="0" smtClean="0"/>
              <a:t>Otobüs</a:t>
            </a:r>
            <a:r>
              <a:rPr lang="tr-TR" sz="1200" dirty="0" smtClean="0"/>
              <a:t>-221 </a:t>
            </a:r>
            <a:r>
              <a:rPr lang="tr-TR" sz="1200" dirty="0"/>
              <a:t>885</a:t>
            </a:r>
          </a:p>
          <a:p>
            <a:pPr lvl="2"/>
            <a:r>
              <a:rPr lang="en-US" sz="1200" b="1" dirty="0" smtClean="0"/>
              <a:t>Kamyonet</a:t>
            </a:r>
            <a:r>
              <a:rPr lang="en-US" sz="1200" dirty="0" smtClean="0"/>
              <a:t>-642 </a:t>
            </a:r>
            <a:r>
              <a:rPr lang="en-US" sz="1200" dirty="0"/>
              <a:t>625</a:t>
            </a:r>
          </a:p>
          <a:p>
            <a:pPr lvl="2"/>
            <a:r>
              <a:rPr lang="tr-TR" sz="1200" b="1" dirty="0" smtClean="0"/>
              <a:t>Kamyon</a:t>
            </a:r>
            <a:r>
              <a:rPr lang="tr-TR" sz="1200" dirty="0" smtClean="0"/>
              <a:t>-838 </a:t>
            </a:r>
            <a:r>
              <a:rPr lang="tr-TR" sz="1200" dirty="0"/>
              <a:t>718</a:t>
            </a:r>
          </a:p>
          <a:p>
            <a:pPr lvl="2"/>
            <a:r>
              <a:rPr lang="nb-NO" sz="1200" b="1" dirty="0" smtClean="0"/>
              <a:t>Motosiklet</a:t>
            </a:r>
            <a:r>
              <a:rPr lang="nb-NO" sz="1200" dirty="0" smtClean="0"/>
              <a:t>-3102 </a:t>
            </a:r>
            <a:r>
              <a:rPr lang="nb-NO" sz="1200" dirty="0"/>
              <a:t>800</a:t>
            </a:r>
          </a:p>
          <a:p>
            <a:pPr lvl="2"/>
            <a:r>
              <a:rPr lang="tr-TR" sz="1200" b="1" dirty="0"/>
              <a:t>Özel amaçlı </a:t>
            </a:r>
            <a:r>
              <a:rPr lang="tr-TR" sz="1200" b="1" dirty="0" smtClean="0"/>
              <a:t>taşıtlar-</a:t>
            </a:r>
            <a:r>
              <a:rPr lang="en-US" sz="1200" dirty="0" smtClean="0"/>
              <a:t>60 </a:t>
            </a:r>
            <a:r>
              <a:rPr lang="en-US" sz="1200" dirty="0"/>
              <a:t>099</a:t>
            </a:r>
          </a:p>
          <a:p>
            <a:pPr lvl="2"/>
            <a:r>
              <a:rPr lang="tr-TR" sz="1200" b="1" dirty="0" smtClean="0"/>
              <a:t>Traktör</a:t>
            </a:r>
            <a:r>
              <a:rPr lang="tr-TR" sz="1200" dirty="0" smtClean="0"/>
              <a:t>-1838 222</a:t>
            </a:r>
          </a:p>
          <a:p>
            <a:pPr lvl="2"/>
            <a:r>
              <a:rPr lang="tr-TR" sz="1200" b="1" dirty="0" smtClean="0">
                <a:solidFill>
                  <a:srgbClr val="0000FF"/>
                </a:solidFill>
              </a:rPr>
              <a:t>Kullanılan </a:t>
            </a:r>
            <a:r>
              <a:rPr lang="tr-TR" sz="1200" b="1" dirty="0">
                <a:solidFill>
                  <a:srgbClr val="0000FF"/>
                </a:solidFill>
              </a:rPr>
              <a:t>yakıt türüne göre motorlu kara taşıt sayısı, </a:t>
            </a:r>
            <a:r>
              <a:rPr lang="tr-TR" sz="1200" b="1" dirty="0" smtClean="0">
                <a:solidFill>
                  <a:srgbClr val="0000FF"/>
                </a:solidFill>
              </a:rPr>
              <a:t>2017</a:t>
            </a:r>
            <a:endParaRPr lang="tr-TR" sz="1200" b="1" dirty="0">
              <a:solidFill>
                <a:srgbClr val="0000FF"/>
              </a:solidFill>
            </a:endParaRPr>
          </a:p>
          <a:p>
            <a:pPr lvl="2"/>
            <a:r>
              <a:rPr lang="tr-TR" sz="1200" b="1" dirty="0" smtClean="0"/>
              <a:t>Toplam</a:t>
            </a:r>
            <a:r>
              <a:rPr lang="tr-TR" sz="1200" dirty="0" smtClean="0"/>
              <a:t>-</a:t>
            </a:r>
            <a:r>
              <a:rPr lang="tr-TR" sz="1200" b="1" dirty="0" smtClean="0"/>
              <a:t>22 </a:t>
            </a:r>
            <a:r>
              <a:rPr lang="tr-TR" sz="1200" b="1" dirty="0"/>
              <a:t>218 945</a:t>
            </a:r>
          </a:p>
          <a:p>
            <a:pPr lvl="2"/>
            <a:r>
              <a:rPr lang="tr-TR" sz="1200" b="1" dirty="0" smtClean="0"/>
              <a:t>Benzin</a:t>
            </a:r>
            <a:r>
              <a:rPr lang="tr-TR" sz="1200" dirty="0" smtClean="0"/>
              <a:t>-6 </a:t>
            </a:r>
            <a:r>
              <a:rPr lang="tr-TR" sz="1200" dirty="0"/>
              <a:t>321 658</a:t>
            </a:r>
          </a:p>
          <a:p>
            <a:pPr lvl="2"/>
            <a:r>
              <a:rPr lang="de-DE" sz="1200" b="1" dirty="0" smtClean="0"/>
              <a:t>Dizel</a:t>
            </a:r>
            <a:r>
              <a:rPr lang="de-DE" sz="1200" dirty="0" smtClean="0"/>
              <a:t>-11102 </a:t>
            </a:r>
            <a:r>
              <a:rPr lang="de-DE" sz="1200" dirty="0"/>
              <a:t>943</a:t>
            </a:r>
          </a:p>
          <a:p>
            <a:pPr lvl="2"/>
            <a:r>
              <a:rPr lang="tr-TR" sz="1200" b="1" dirty="0"/>
              <a:t>LPG</a:t>
            </a:r>
            <a:r>
              <a:rPr lang="tr-TR" sz="1200" b="1" i="1" dirty="0"/>
              <a:t>- </a:t>
            </a:r>
            <a:r>
              <a:rPr lang="tr-TR" sz="1200" dirty="0" smtClean="0"/>
              <a:t>4 </a:t>
            </a:r>
            <a:r>
              <a:rPr lang="tr-TR" sz="1200" dirty="0"/>
              <a:t>705 599</a:t>
            </a:r>
          </a:p>
          <a:p>
            <a:pPr lvl="2"/>
            <a:r>
              <a:rPr lang="en-US" sz="1200" b="1" dirty="0" err="1" smtClean="0"/>
              <a:t>Bilinmiyor</a:t>
            </a:r>
            <a:r>
              <a:rPr lang="en-US" sz="1200" b="1" dirty="0" smtClean="0"/>
              <a:t>(1)</a:t>
            </a:r>
            <a:r>
              <a:rPr lang="tr-TR" sz="1200" dirty="0"/>
              <a:t>-</a:t>
            </a:r>
            <a:r>
              <a:rPr lang="en-US" sz="1200" dirty="0" smtClean="0"/>
              <a:t>88 </a:t>
            </a:r>
            <a:r>
              <a:rPr lang="en-US" sz="1200" dirty="0"/>
              <a:t>745</a:t>
            </a:r>
          </a:p>
          <a:p>
            <a:pPr lvl="2"/>
            <a:r>
              <a:rPr lang="tr-TR" sz="1200" b="1" dirty="0" smtClean="0"/>
              <a:t>Kaynak</a:t>
            </a:r>
            <a:r>
              <a:rPr lang="tr-TR" sz="1200" b="1" dirty="0"/>
              <a:t>: Emniyet Genel Müdürlüğü</a:t>
            </a:r>
            <a:endParaRPr lang="tr-TR" sz="1200" dirty="0" smtClean="0">
              <a:solidFill>
                <a:schemeClr val="tx1"/>
              </a:solidFill>
            </a:endParaRPr>
          </a:p>
          <a:p>
            <a:r>
              <a:rPr lang="tr-TR" dirty="0" smtClean="0"/>
              <a:t>Doğalgaz ithalatı 55.250.000.000 metreküp </a:t>
            </a:r>
            <a:r>
              <a:rPr lang="tr-TR" dirty="0">
                <a:solidFill>
                  <a:schemeClr val="tx1"/>
                </a:solidFill>
              </a:rPr>
              <a:t>(TÜİK – 2017 verileri) </a:t>
            </a:r>
            <a:r>
              <a:rPr lang="tr-TR" b="1" dirty="0" smtClean="0">
                <a:solidFill>
                  <a:srgbClr val="FF0000"/>
                </a:solidFill>
              </a:rPr>
              <a:t>45.581.250 TEP</a:t>
            </a:r>
            <a:endParaRPr lang="tr-TR" b="1" dirty="0">
              <a:solidFill>
                <a:srgbClr val="FF0000"/>
              </a:solidFill>
            </a:endParaRPr>
          </a:p>
          <a:p>
            <a:r>
              <a:rPr lang="tr-TR" b="1" dirty="0" smtClean="0">
                <a:solidFill>
                  <a:srgbClr val="0000FF"/>
                </a:solidFill>
              </a:rPr>
              <a:t>TOPLAM YILLIK </a:t>
            </a:r>
            <a:r>
              <a:rPr lang="tr-TR" b="1" dirty="0">
                <a:solidFill>
                  <a:srgbClr val="0000FF"/>
                </a:solidFill>
              </a:rPr>
              <a:t>TÜKETİM </a:t>
            </a:r>
            <a:r>
              <a:rPr lang="tr-TR" b="1" dirty="0" smtClean="0">
                <a:solidFill>
                  <a:srgbClr val="0000FF"/>
                </a:solidFill>
              </a:rPr>
              <a:t>    </a:t>
            </a:r>
            <a:r>
              <a:rPr lang="tr-TR" b="1" dirty="0" smtClean="0">
                <a:solidFill>
                  <a:srgbClr val="FF0000"/>
                </a:solidFill>
              </a:rPr>
              <a:t>96.455.584 TEP (603 $/Ton Eylül 2018) </a:t>
            </a:r>
          </a:p>
          <a:p>
            <a:pPr marL="68580" indent="0">
              <a:buNone/>
            </a:pPr>
            <a:r>
              <a:rPr lang="tr-TR" b="1" dirty="0" smtClean="0">
                <a:solidFill>
                  <a:srgbClr val="FF0000"/>
                </a:solidFill>
              </a:rPr>
              <a:t>                                         </a:t>
            </a:r>
            <a:r>
              <a:rPr lang="tr-TR" b="1" dirty="0" smtClean="0">
                <a:solidFill>
                  <a:srgbClr val="0000FF"/>
                </a:solidFill>
              </a:rPr>
              <a:t>58.162.717.152 $</a:t>
            </a:r>
            <a:endParaRPr lang="tr-TR" b="1" dirty="0">
              <a:solidFill>
                <a:srgbClr val="0000FF"/>
              </a:solidFill>
            </a:endParaRPr>
          </a:p>
          <a:p>
            <a:pPr marL="68580" indent="0">
              <a:buNone/>
            </a:pPr>
            <a:r>
              <a:rPr lang="tr-TR" b="1" dirty="0" smtClean="0">
                <a:solidFill>
                  <a:srgbClr val="FF0000"/>
                </a:solidFill>
              </a:rPr>
              <a:t>                               </a:t>
            </a:r>
            <a:endParaRPr lang="tr-TR" b="1" dirty="0">
              <a:solidFill>
                <a:srgbClr val="FF0000"/>
              </a:solidFill>
            </a:endParaRPr>
          </a:p>
          <a:p>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2</a:t>
            </a:fld>
            <a:endParaRPr lang="tr-TR"/>
          </a:p>
        </p:txBody>
      </p:sp>
      <p:sp>
        <p:nvSpPr>
          <p:cNvPr id="5" name="Metin kutusu 4"/>
          <p:cNvSpPr txBox="1"/>
          <p:nvPr/>
        </p:nvSpPr>
        <p:spPr>
          <a:xfrm>
            <a:off x="5580112" y="29185"/>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38258478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115616" y="260648"/>
            <a:ext cx="5760758" cy="720080"/>
          </a:xfrm>
        </p:spPr>
        <p:txBody>
          <a:bodyPr>
            <a:normAutofit/>
          </a:bodyPr>
          <a:lstStyle/>
          <a:p>
            <a:r>
              <a:rPr lang="tr-TR" sz="2800" b="1" dirty="0" smtClean="0"/>
              <a:t>KONUNUN ÖNEMİ</a:t>
            </a:r>
            <a:endParaRPr lang="tr-TR" sz="2800" b="1" dirty="0"/>
          </a:p>
        </p:txBody>
      </p:sp>
      <p:sp>
        <p:nvSpPr>
          <p:cNvPr id="3" name="İçerik Yer Tutucusu 2"/>
          <p:cNvSpPr>
            <a:spLocks noGrp="1"/>
          </p:cNvSpPr>
          <p:nvPr>
            <p:ph idx="1"/>
          </p:nvPr>
        </p:nvSpPr>
        <p:spPr>
          <a:xfrm>
            <a:off x="827584" y="980728"/>
            <a:ext cx="7632848" cy="5472608"/>
          </a:xfrm>
        </p:spPr>
        <p:txBody>
          <a:bodyPr>
            <a:noAutofit/>
          </a:bodyPr>
          <a:lstStyle/>
          <a:p>
            <a:pPr algn="just"/>
            <a:r>
              <a:rPr lang="tr-TR" sz="2200" dirty="0">
                <a:solidFill>
                  <a:srgbClr val="000000"/>
                </a:solidFill>
                <a:latin typeface="Times New Roman" panose="02020603050405020304" pitchFamily="18" charset="0"/>
                <a:cs typeface="Times New Roman" panose="02020603050405020304" pitchFamily="18" charset="0"/>
              </a:rPr>
              <a:t>Enerji ve Tabii Kaynaklar Bakanı Berat Albayrak, Özelleştirme İdaresi Başkanı Mehmet Bostan ve Başbakanlık Yatırım ve Destek Ajansı Başkanı Arda </a:t>
            </a:r>
            <a:r>
              <a:rPr lang="tr-TR" sz="2200" dirty="0" err="1">
                <a:solidFill>
                  <a:srgbClr val="000000"/>
                </a:solidFill>
                <a:latin typeface="Times New Roman" panose="02020603050405020304" pitchFamily="18" charset="0"/>
                <a:cs typeface="Times New Roman" panose="02020603050405020304" pitchFamily="18" charset="0"/>
              </a:rPr>
              <a:t>Ermut</a:t>
            </a:r>
            <a:r>
              <a:rPr lang="tr-TR" sz="2200" dirty="0">
                <a:solidFill>
                  <a:srgbClr val="000000"/>
                </a:solidFill>
                <a:latin typeface="Times New Roman" panose="02020603050405020304" pitchFamily="18" charset="0"/>
                <a:cs typeface="Times New Roman" panose="02020603050405020304" pitchFamily="18" charset="0"/>
              </a:rPr>
              <a:t> ile </a:t>
            </a:r>
            <a:r>
              <a:rPr lang="tr-TR" sz="2200" dirty="0" smtClean="0">
                <a:solidFill>
                  <a:schemeClr val="tx1"/>
                </a:solidFill>
                <a:latin typeface="Times New Roman" panose="02020603050405020304" pitchFamily="18" charset="0"/>
                <a:cs typeface="Times New Roman" panose="02020603050405020304" pitchFamily="18" charset="0"/>
              </a:rPr>
              <a:t>enerji </a:t>
            </a:r>
            <a:r>
              <a:rPr lang="tr-TR" sz="2200" dirty="0" smtClean="0">
                <a:solidFill>
                  <a:srgbClr val="000000"/>
                </a:solidFill>
                <a:latin typeface="Times New Roman" panose="02020603050405020304" pitchFamily="18" charset="0"/>
                <a:cs typeface="Times New Roman" panose="02020603050405020304" pitchFamily="18" charset="0"/>
              </a:rPr>
              <a:t>yatırımlarının </a:t>
            </a:r>
            <a:r>
              <a:rPr lang="tr-TR" sz="2200" dirty="0">
                <a:solidFill>
                  <a:srgbClr val="000000"/>
                </a:solidFill>
                <a:latin typeface="Times New Roman" panose="02020603050405020304" pitchFamily="18" charset="0"/>
                <a:cs typeface="Times New Roman" panose="02020603050405020304" pitchFamily="18" charset="0"/>
              </a:rPr>
              <a:t>görüşülmesi için Çin'e </a:t>
            </a:r>
            <a:r>
              <a:rPr lang="tr-TR" sz="2200" dirty="0" smtClean="0">
                <a:solidFill>
                  <a:srgbClr val="000000"/>
                </a:solidFill>
                <a:latin typeface="Times New Roman" panose="02020603050405020304" pitchFamily="18" charset="0"/>
                <a:cs typeface="Times New Roman" panose="02020603050405020304" pitchFamily="18" charset="0"/>
              </a:rPr>
              <a:t>gitti.</a:t>
            </a:r>
          </a:p>
          <a:p>
            <a:pPr algn="just"/>
            <a:endParaRPr lang="tr-TR" sz="2200" dirty="0">
              <a:solidFill>
                <a:srgbClr val="000000"/>
              </a:solidFill>
              <a:latin typeface="Times New Roman" panose="02020603050405020304" pitchFamily="18" charset="0"/>
              <a:cs typeface="Times New Roman" panose="02020603050405020304" pitchFamily="18" charset="0"/>
            </a:endParaRPr>
          </a:p>
          <a:p>
            <a:pPr algn="just"/>
            <a:r>
              <a:rPr lang="tr-TR" sz="2200" dirty="0" smtClean="0">
                <a:solidFill>
                  <a:srgbClr val="000000"/>
                </a:solidFill>
                <a:latin typeface="Times New Roman" panose="02020603050405020304" pitchFamily="18" charset="0"/>
                <a:cs typeface="Times New Roman" panose="02020603050405020304" pitchFamily="18" charset="0"/>
              </a:rPr>
              <a:t>Çin'de </a:t>
            </a:r>
            <a:r>
              <a:rPr lang="tr-TR" sz="2200" dirty="0">
                <a:solidFill>
                  <a:srgbClr val="000000"/>
                </a:solidFill>
                <a:latin typeface="Times New Roman" panose="02020603050405020304" pitchFamily="18" charset="0"/>
                <a:cs typeface="Times New Roman" panose="02020603050405020304" pitchFamily="18" charset="0"/>
              </a:rPr>
              <a:t>yaptığı değerlendirmelerde elektrik üretim kapasitemizin de artmasına değinen Bakan Albayrak, "Şu anda 73 bin megavatlık kurulu kapasitemiz var. Bunun </a:t>
            </a:r>
            <a:r>
              <a:rPr lang="tr-TR" sz="2200" dirty="0" smtClean="0">
                <a:solidFill>
                  <a:srgbClr val="000000"/>
                </a:solidFill>
                <a:latin typeface="Times New Roman" panose="02020603050405020304" pitchFamily="18" charset="0"/>
                <a:cs typeface="Times New Roman" panose="02020603050405020304" pitchFamily="18" charset="0"/>
              </a:rPr>
              <a:t>yüzde 70’ini </a:t>
            </a:r>
            <a:r>
              <a:rPr lang="tr-TR" sz="2200" dirty="0">
                <a:solidFill>
                  <a:srgbClr val="000000"/>
                </a:solidFill>
                <a:latin typeface="Times New Roman" panose="02020603050405020304" pitchFamily="18" charset="0"/>
                <a:cs typeface="Times New Roman" panose="02020603050405020304" pitchFamily="18" charset="0"/>
              </a:rPr>
              <a:t>özel sektör, kalanını kamu üretiyor. Türkiye’nin yüzde 3-4 dolayında seyreden büyüme temposu var. Elektrik üretim kapasitemizde de artış bu düzeyde. </a:t>
            </a:r>
            <a:r>
              <a:rPr lang="tr-TR" sz="2200" dirty="0" smtClean="0">
                <a:solidFill>
                  <a:srgbClr val="000000"/>
                </a:solidFill>
                <a:latin typeface="Times New Roman" panose="02020603050405020304" pitchFamily="18" charset="0"/>
                <a:cs typeface="Times New Roman" panose="02020603050405020304" pitchFamily="18" charset="0"/>
              </a:rPr>
              <a:t>Oysa </a:t>
            </a:r>
            <a:r>
              <a:rPr lang="tr-TR" sz="2200" dirty="0">
                <a:solidFill>
                  <a:srgbClr val="000000"/>
                </a:solidFill>
                <a:latin typeface="Times New Roman" panose="02020603050405020304" pitchFamily="18" charset="0"/>
                <a:cs typeface="Times New Roman" panose="02020603050405020304" pitchFamily="18" charset="0"/>
              </a:rPr>
              <a:t>Türkiye’nin daha fazla kurulu güce ihtiyacı var. 10 yıl içinde 50 bin megavatlık yeni kapasite yaratmamız gerekiyor. Bu dönemde enerji için 100 milyar dolarlık yatırım gündeme gelecek" dedi</a:t>
            </a:r>
            <a:r>
              <a:rPr lang="tr-TR" sz="2200" dirty="0" smtClean="0">
                <a:solidFill>
                  <a:srgbClr val="000000"/>
                </a:solidFill>
                <a:latin typeface="Times New Roman" panose="02020603050405020304" pitchFamily="18" charset="0"/>
                <a:cs typeface="Times New Roman" panose="02020603050405020304" pitchFamily="18" charset="0"/>
              </a:rPr>
              <a:t>.</a:t>
            </a:r>
          </a:p>
          <a:p>
            <a:pPr algn="just"/>
            <a:r>
              <a:rPr lang="tr-TR" sz="2000" b="1" dirty="0" smtClean="0">
                <a:solidFill>
                  <a:srgbClr val="000000"/>
                </a:solidFill>
                <a:latin typeface="Times New Roman" panose="02020603050405020304" pitchFamily="18" charset="0"/>
                <a:cs typeface="Times New Roman" panose="02020603050405020304" pitchFamily="18" charset="0"/>
              </a:rPr>
              <a:t>NOT: </a:t>
            </a:r>
            <a:r>
              <a:rPr lang="tr-TR" sz="2000" dirty="0" smtClean="0">
                <a:solidFill>
                  <a:srgbClr val="000000"/>
                </a:solidFill>
                <a:latin typeface="Times New Roman" panose="02020603050405020304" pitchFamily="18" charset="0"/>
                <a:cs typeface="Times New Roman" panose="02020603050405020304" pitchFamily="18" charset="0"/>
              </a:rPr>
              <a:t>Bu ay itibariyle kurulu güç kapasitemiz </a:t>
            </a:r>
            <a:r>
              <a:rPr lang="tr-TR" sz="2000" dirty="0" smtClean="0">
                <a:solidFill>
                  <a:srgbClr val="FF0000"/>
                </a:solidFill>
                <a:latin typeface="Times New Roman" panose="02020603050405020304" pitchFamily="18" charset="0"/>
                <a:cs typeface="Times New Roman" panose="02020603050405020304" pitchFamily="18" charset="0"/>
              </a:rPr>
              <a:t>87.240 MW </a:t>
            </a:r>
            <a:r>
              <a:rPr lang="tr-TR" sz="2000" dirty="0" smtClean="0">
                <a:solidFill>
                  <a:srgbClr val="000000"/>
                </a:solidFill>
                <a:latin typeface="Times New Roman" panose="02020603050405020304" pitchFamily="18" charset="0"/>
                <a:cs typeface="Times New Roman" panose="02020603050405020304" pitchFamily="18" charset="0"/>
              </a:rPr>
              <a:t>olmuştur.</a:t>
            </a:r>
            <a:endParaRPr lang="tr-TR" sz="20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73E560F8-75A0-4F6A-86FD-08A05616CD02}" type="slidenum">
              <a:rPr lang="tr-TR" smtClean="0"/>
              <a:t>20</a:t>
            </a:fld>
            <a:endParaRPr lang="tr-TR"/>
          </a:p>
        </p:txBody>
      </p:sp>
      <p:sp>
        <p:nvSpPr>
          <p:cNvPr id="5" name="Metin kutusu 4"/>
          <p:cNvSpPr txBox="1"/>
          <p:nvPr/>
        </p:nvSpPr>
        <p:spPr>
          <a:xfrm>
            <a:off x="5580112" y="137307"/>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168685216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492" y="1412776"/>
            <a:ext cx="7272924" cy="4824536"/>
          </a:xfrm>
        </p:spPr>
        <p:txBody>
          <a:bodyPr>
            <a:normAutofit fontScale="92500" lnSpcReduction="20000"/>
          </a:bodyPr>
          <a:lstStyle/>
          <a:p>
            <a:pPr algn="just"/>
            <a:r>
              <a:rPr lang="tr-TR" dirty="0">
                <a:latin typeface="Times New Roman" panose="02020603050405020304" pitchFamily="18" charset="0"/>
                <a:cs typeface="Times New Roman" panose="02020603050405020304" pitchFamily="18" charset="0"/>
              </a:rPr>
              <a:t>Ülkemiz bu kurulu gücün yaklaşık yarısını (43.620) </a:t>
            </a:r>
            <a:r>
              <a:rPr lang="tr-TR" dirty="0" err="1">
                <a:latin typeface="Times New Roman" panose="02020603050405020304" pitchFamily="18" charset="0"/>
                <a:cs typeface="Times New Roman" panose="02020603050405020304" pitchFamily="18" charset="0"/>
              </a:rPr>
              <a:t>MWh</a:t>
            </a:r>
            <a:r>
              <a:rPr lang="tr-TR" dirty="0">
                <a:latin typeface="Times New Roman" panose="02020603050405020304" pitchFamily="18" charset="0"/>
                <a:cs typeface="Times New Roman" panose="02020603050405020304" pitchFamily="18" charset="0"/>
              </a:rPr>
              <a:t> aktif olarak kullanmaktadır. Kalan yarısı tamir, bakım vb. benzeri nedenlerle üretime dahil </a:t>
            </a:r>
            <a:r>
              <a:rPr lang="tr-TR" dirty="0" smtClean="0">
                <a:latin typeface="Times New Roman" panose="02020603050405020304" pitchFamily="18" charset="0"/>
                <a:cs typeface="Times New Roman" panose="02020603050405020304" pitchFamily="18" charset="0"/>
              </a:rPr>
              <a:t>olamamaktadır. Kısacası enerjide ülkemizin kurulu enerji üretim kapasitenin en fazla % 50’si kullanılmaktadır.</a:t>
            </a: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ESMA sistemi oldukça az oranda bakım/onarım ve tamir gerektirdiğinden, kurulu güç kapasitesinin kullanım oranı   % 99’a varmakta ve sabit yatırım tutarı klasik sistemlere göre  % 50 daha ucuz olmaktadır. </a:t>
            </a: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Bunun yanı sıra sabit yatırım yerlilik oranı % 70 olup, alternatör dinamo vb. gibi bazı aksamların çok kısa bir süre içerisinde  (En fazla 1 yıl) yerli üretilmesiyle bu oran % 99’a varacaktır. % 1’lik oran Elektronik kart entegre devreleri vb. elektronik malzemeler nedeniyledir.</a:t>
            </a:r>
            <a:endParaRPr lang="tr-TR" dirty="0">
              <a:latin typeface="Times New Roman" panose="02020603050405020304" pitchFamily="18" charset="0"/>
              <a:cs typeface="Times New Roman" panose="02020603050405020304" pitchFamily="18" charset="0"/>
            </a:endParaRPr>
          </a:p>
          <a:p>
            <a:pPr algn="just"/>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21</a:t>
            </a:fld>
            <a:endParaRPr lang="tr-TR"/>
          </a:p>
        </p:txBody>
      </p:sp>
      <p:sp>
        <p:nvSpPr>
          <p:cNvPr id="5" name="Başlık 1"/>
          <p:cNvSpPr>
            <a:spLocks noGrp="1"/>
          </p:cNvSpPr>
          <p:nvPr>
            <p:ph type="title"/>
          </p:nvPr>
        </p:nvSpPr>
        <p:spPr>
          <a:xfrm>
            <a:off x="1115616" y="764704"/>
            <a:ext cx="7024744" cy="601136"/>
          </a:xfrm>
        </p:spPr>
        <p:txBody>
          <a:bodyPr>
            <a:noAutofit/>
          </a:bodyPr>
          <a:lstStyle/>
          <a:p>
            <a:r>
              <a:rPr lang="tr-TR" sz="3000" b="1" dirty="0">
                <a:solidFill>
                  <a:srgbClr val="FF0000"/>
                </a:solidFill>
                <a:latin typeface="Times New Roman" panose="02020603050405020304" pitchFamily="18" charset="0"/>
                <a:cs typeface="Times New Roman" panose="02020603050405020304" pitchFamily="18" charset="0"/>
              </a:rPr>
              <a:t>TÜRKİYE KURULU GÜÇ: 87.240 </a:t>
            </a:r>
            <a:r>
              <a:rPr lang="tr-TR" sz="3000" b="1" dirty="0" err="1" smtClean="0">
                <a:solidFill>
                  <a:srgbClr val="FF0000"/>
                </a:solidFill>
                <a:latin typeface="Times New Roman" panose="02020603050405020304" pitchFamily="18" charset="0"/>
                <a:cs typeface="Times New Roman" panose="02020603050405020304" pitchFamily="18" charset="0"/>
              </a:rPr>
              <a:t>MWh</a:t>
            </a:r>
            <a:endParaRPr lang="tr-TR" sz="3000" b="1" dirty="0"/>
          </a:p>
        </p:txBody>
      </p:sp>
      <p:sp>
        <p:nvSpPr>
          <p:cNvPr id="6" name="Metin kutusu 5"/>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7133680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492" y="980728"/>
            <a:ext cx="7200916" cy="5328592"/>
          </a:xfrm>
        </p:spPr>
        <p:txBody>
          <a:bodyPr>
            <a:normAutofit fontScale="92500" lnSpcReduction="20000"/>
          </a:bodyPr>
          <a:lstStyle/>
          <a:p>
            <a:pPr algn="just"/>
            <a:r>
              <a:rPr lang="tr-TR" dirty="0" smtClean="0">
                <a:latin typeface="Times New Roman" panose="02020603050405020304" pitchFamily="18" charset="0"/>
                <a:cs typeface="Times New Roman" panose="02020603050405020304" pitchFamily="18" charset="0"/>
              </a:rPr>
              <a:t>Konut ve Sanayi tesislerinin yanı sıra ulaşım (Hava, Kara ve Deniz araçları) başta olmak üzere pek çok diğer sektör yoğun bir biçimde elektrik enerjisi kullanacak, zaman içerisinde bu kullanım tamamen </a:t>
            </a:r>
            <a:r>
              <a:rPr lang="tr-TR" b="1" dirty="0" smtClean="0">
                <a:solidFill>
                  <a:srgbClr val="FF0000"/>
                </a:solidFill>
                <a:latin typeface="Times New Roman" panose="02020603050405020304" pitchFamily="18" charset="0"/>
                <a:cs typeface="Times New Roman" panose="02020603050405020304" pitchFamily="18" charset="0"/>
              </a:rPr>
              <a:t>BİREYSELLEŞTİRİLEREK</a:t>
            </a:r>
            <a:r>
              <a:rPr lang="tr-TR" dirty="0" smtClean="0">
                <a:latin typeface="Times New Roman" panose="02020603050405020304" pitchFamily="18" charset="0"/>
                <a:cs typeface="Times New Roman" panose="02020603050405020304" pitchFamily="18" charset="0"/>
              </a:rPr>
              <a:t> elektrik-doğalgaz vb. iletim nakil hatları kayıpları sıfırlanacaktır.</a:t>
            </a: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Fosil yakıtlar ve Nükleer  Enerjiye dayanmadan tamamen temiz olarak Elektrik enerjisinin yoğun bir biçimde üretimi sonucu </a:t>
            </a:r>
            <a:r>
              <a:rPr lang="tr-TR" b="1" dirty="0" smtClean="0">
                <a:solidFill>
                  <a:srgbClr val="FF0000"/>
                </a:solidFill>
                <a:latin typeface="Times New Roman" panose="02020603050405020304" pitchFamily="18" charset="0"/>
                <a:cs typeface="Times New Roman" panose="02020603050405020304" pitchFamily="18" charset="0"/>
              </a:rPr>
              <a:t>ÇEVRE</a:t>
            </a:r>
            <a:r>
              <a:rPr lang="tr-TR" dirty="0" smtClean="0">
                <a:latin typeface="Times New Roman" panose="02020603050405020304" pitchFamily="18" charset="0"/>
                <a:cs typeface="Times New Roman" panose="02020603050405020304" pitchFamily="18" charset="0"/>
              </a:rPr>
              <a:t> konusunda neredeyse </a:t>
            </a:r>
            <a:r>
              <a:rPr lang="tr-TR" b="1" dirty="0" smtClean="0">
                <a:solidFill>
                  <a:srgbClr val="FF0000"/>
                </a:solidFill>
                <a:latin typeface="Times New Roman" panose="02020603050405020304" pitchFamily="18" charset="0"/>
                <a:cs typeface="Times New Roman" panose="02020603050405020304" pitchFamily="18" charset="0"/>
              </a:rPr>
              <a:t>sıfıra yakın bir emisyon değeri </a:t>
            </a:r>
            <a:r>
              <a:rPr lang="tr-TR" dirty="0" smtClean="0">
                <a:latin typeface="Times New Roman" panose="02020603050405020304" pitchFamily="18" charset="0"/>
                <a:cs typeface="Times New Roman" panose="02020603050405020304" pitchFamily="18" charset="0"/>
              </a:rPr>
              <a:t>yakalanacaktır.</a:t>
            </a: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Enerji aynı zamanda </a:t>
            </a:r>
            <a:r>
              <a:rPr lang="tr-TR" b="1" dirty="0" smtClean="0">
                <a:solidFill>
                  <a:srgbClr val="FF0000"/>
                </a:solidFill>
                <a:latin typeface="Times New Roman" panose="02020603050405020304" pitchFamily="18" charset="0"/>
                <a:cs typeface="Times New Roman" panose="02020603050405020304" pitchFamily="18" charset="0"/>
              </a:rPr>
              <a:t>üretim</a:t>
            </a:r>
            <a:r>
              <a:rPr lang="tr-TR" dirty="0" smtClean="0">
                <a:latin typeface="Times New Roman" panose="02020603050405020304" pitchFamily="18" charset="0"/>
                <a:cs typeface="Times New Roman" panose="02020603050405020304" pitchFamily="18" charset="0"/>
              </a:rPr>
              <a:t> ve </a:t>
            </a:r>
            <a:r>
              <a:rPr lang="tr-TR" b="1" dirty="0" smtClean="0">
                <a:solidFill>
                  <a:srgbClr val="FF0000"/>
                </a:solidFill>
                <a:latin typeface="Times New Roman" panose="02020603050405020304" pitchFamily="18" charset="0"/>
                <a:cs typeface="Times New Roman" panose="02020603050405020304" pitchFamily="18" charset="0"/>
              </a:rPr>
              <a:t>istihdam</a:t>
            </a:r>
            <a:r>
              <a:rPr lang="tr-TR" dirty="0" smtClean="0">
                <a:latin typeface="Times New Roman" panose="02020603050405020304" pitchFamily="18" charset="0"/>
                <a:cs typeface="Times New Roman" panose="02020603050405020304" pitchFamily="18" charset="0"/>
              </a:rPr>
              <a:t> demektir. Enerjide bağımsızlık, çok etkili bir organizasyonla bir ülkeye mükemmele yakın bir fayda ve katma değer sağlar. </a:t>
            </a:r>
            <a:r>
              <a:rPr lang="tr-TR" b="1" dirty="0" smtClean="0">
                <a:solidFill>
                  <a:srgbClr val="0000FF"/>
                </a:solidFill>
                <a:latin typeface="Times New Roman" panose="02020603050405020304" pitchFamily="18" charset="0"/>
                <a:cs typeface="Times New Roman" panose="02020603050405020304" pitchFamily="18" charset="0"/>
              </a:rPr>
              <a:t>Bu organizasyonda  2016 yılından beri yapılan etkili bir çalışmayla tamamlanmıştır.</a:t>
            </a:r>
            <a:endParaRPr lang="tr-TR" b="1" dirty="0">
              <a:solidFill>
                <a:srgbClr val="0000FF"/>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73E560F8-75A0-4F6A-86FD-08A05616CD02}" type="slidenum">
              <a:rPr lang="tr-TR" smtClean="0"/>
              <a:t>22</a:t>
            </a:fld>
            <a:endParaRPr lang="tr-TR"/>
          </a:p>
        </p:txBody>
      </p:sp>
      <p:sp>
        <p:nvSpPr>
          <p:cNvPr id="5" name="Metin kutusu 4"/>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16315594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620688"/>
            <a:ext cx="7272926" cy="792088"/>
          </a:xfrm>
        </p:spPr>
        <p:txBody>
          <a:bodyPr>
            <a:normAutofit/>
          </a:bodyPr>
          <a:lstStyle/>
          <a:p>
            <a:pPr algn="ctr"/>
            <a:r>
              <a:rPr lang="tr-TR" sz="2200" b="1" dirty="0" smtClean="0"/>
              <a:t>ENERJİ SANTRALLERİNİN KAPASİTE FAKTÖRÜ</a:t>
            </a:r>
            <a:r>
              <a:rPr lang="tr-TR" sz="2000" b="1" dirty="0" smtClean="0"/>
              <a:t/>
            </a:r>
            <a:br>
              <a:rPr lang="tr-TR" sz="2000" b="1" dirty="0" smtClean="0"/>
            </a:br>
            <a:r>
              <a:rPr lang="tr-TR" sz="2000" b="1" dirty="0" smtClean="0"/>
              <a:t>(İlk yatırım ve birim enerji üretim maliyeti)</a:t>
            </a:r>
            <a:endParaRPr lang="tr-TR" sz="2000" b="1" dirty="0"/>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3846383185"/>
              </p:ext>
            </p:extLst>
          </p:nvPr>
        </p:nvGraphicFramePr>
        <p:xfrm>
          <a:off x="467544" y="1340768"/>
          <a:ext cx="8208913" cy="5184577"/>
        </p:xfrm>
        <a:graphic>
          <a:graphicData uri="http://schemas.openxmlformats.org/drawingml/2006/table">
            <a:tbl>
              <a:tblPr firstRow="1" bandRow="1">
                <a:tableStyleId>{5C22544A-7EE6-4342-B048-85BDC9FD1C3A}</a:tableStyleId>
              </a:tblPr>
              <a:tblGrid>
                <a:gridCol w="1816131"/>
                <a:gridCol w="1888776"/>
                <a:gridCol w="1380260"/>
                <a:gridCol w="1525550"/>
                <a:gridCol w="1598196"/>
              </a:tblGrid>
              <a:tr h="649360">
                <a:tc>
                  <a:txBody>
                    <a:bodyPr/>
                    <a:lstStyle/>
                    <a:p>
                      <a:pPr algn="just"/>
                      <a:r>
                        <a:rPr lang="tr-TR" sz="1400" b="1" dirty="0">
                          <a:effectLst/>
                          <a:latin typeface="Arial"/>
                        </a:rPr>
                        <a:t>Santral tipi</a:t>
                      </a:r>
                      <a:endParaRPr lang="tr-TR" sz="1400" dirty="0">
                        <a:effectLst/>
                      </a:endParaRPr>
                    </a:p>
                  </a:txBody>
                  <a:tcPr marL="68580" marR="68580" marT="0" marB="0" anchor="ctr"/>
                </a:tc>
                <a:tc>
                  <a:txBody>
                    <a:bodyPr/>
                    <a:lstStyle/>
                    <a:p>
                      <a:r>
                        <a:rPr lang="tr-TR" sz="1400" b="1" dirty="0">
                          <a:effectLst/>
                          <a:latin typeface="Arial"/>
                        </a:rPr>
                        <a:t>Yerel/Dışa bağımlı</a:t>
                      </a:r>
                      <a:endParaRPr lang="tr-TR" sz="1400" dirty="0">
                        <a:effectLst/>
                      </a:endParaRPr>
                    </a:p>
                  </a:txBody>
                  <a:tcPr marL="68580" marR="68580" marT="0" marB="0" anchor="ctr"/>
                </a:tc>
                <a:tc>
                  <a:txBody>
                    <a:bodyPr/>
                    <a:lstStyle/>
                    <a:p>
                      <a:r>
                        <a:rPr lang="tr-TR" sz="1400" b="1" dirty="0">
                          <a:effectLst/>
                          <a:latin typeface="Arial"/>
                        </a:rPr>
                        <a:t>Kapasite Faktörü</a:t>
                      </a:r>
                      <a:endParaRPr lang="tr-TR" sz="1400" dirty="0">
                        <a:effectLst/>
                      </a:endParaRPr>
                    </a:p>
                    <a:p>
                      <a:r>
                        <a:rPr lang="tr-TR" sz="1400" b="1" dirty="0">
                          <a:effectLst/>
                          <a:latin typeface="Arial"/>
                        </a:rPr>
                        <a:t>(%)</a:t>
                      </a:r>
                      <a:endParaRPr lang="tr-TR" sz="1400" dirty="0">
                        <a:effectLst/>
                      </a:endParaRPr>
                    </a:p>
                  </a:txBody>
                  <a:tcPr marL="68580" marR="68580" marT="0" marB="0"/>
                </a:tc>
                <a:tc>
                  <a:txBody>
                    <a:bodyPr/>
                    <a:lstStyle/>
                    <a:p>
                      <a:r>
                        <a:rPr lang="tr-TR" sz="1400" b="1" dirty="0">
                          <a:effectLst/>
                          <a:latin typeface="Arial"/>
                        </a:rPr>
                        <a:t>İlk yatırım maliyeti ($/kW)</a:t>
                      </a:r>
                      <a:endParaRPr lang="tr-TR" sz="1400" dirty="0">
                        <a:effectLst/>
                      </a:endParaRPr>
                    </a:p>
                  </a:txBody>
                  <a:tcPr marL="68580" marR="68580" marT="0" marB="0" anchor="ctr"/>
                </a:tc>
                <a:tc>
                  <a:txBody>
                    <a:bodyPr/>
                    <a:lstStyle/>
                    <a:p>
                      <a:r>
                        <a:rPr lang="tr-TR" sz="1400" b="1" dirty="0">
                          <a:effectLst/>
                          <a:latin typeface="Arial"/>
                        </a:rPr>
                        <a:t>Birim enerji </a:t>
                      </a:r>
                      <a:endParaRPr lang="tr-TR" sz="1400" dirty="0">
                        <a:effectLst/>
                      </a:endParaRPr>
                    </a:p>
                    <a:p>
                      <a:r>
                        <a:rPr lang="tr-TR" sz="1400" b="1" dirty="0">
                          <a:effectLst/>
                          <a:latin typeface="Arial"/>
                        </a:rPr>
                        <a:t>üretim maliyeti </a:t>
                      </a:r>
                      <a:endParaRPr lang="tr-TR" sz="1400" dirty="0">
                        <a:effectLst/>
                      </a:endParaRPr>
                    </a:p>
                    <a:p>
                      <a:r>
                        <a:rPr lang="tr-TR" sz="1400" b="1" dirty="0">
                          <a:effectLst/>
                          <a:latin typeface="Arial"/>
                        </a:rPr>
                        <a:t>(</a:t>
                      </a:r>
                      <a:r>
                        <a:rPr lang="tr-TR" sz="1400" b="1" dirty="0" err="1">
                          <a:effectLst/>
                          <a:latin typeface="Arial"/>
                        </a:rPr>
                        <a:t>cent</a:t>
                      </a:r>
                      <a:r>
                        <a:rPr lang="tr-TR" sz="1400" b="1" dirty="0">
                          <a:effectLst/>
                          <a:latin typeface="Arial"/>
                        </a:rPr>
                        <a:t>/</a:t>
                      </a:r>
                      <a:r>
                        <a:rPr lang="tr-TR" sz="1400" b="1" dirty="0" err="1">
                          <a:effectLst/>
                          <a:latin typeface="Arial"/>
                        </a:rPr>
                        <a:t>kWh</a:t>
                      </a:r>
                      <a:r>
                        <a:rPr lang="tr-TR" sz="1400" b="1" dirty="0">
                          <a:effectLst/>
                          <a:latin typeface="Arial"/>
                        </a:rPr>
                        <a:t>)</a:t>
                      </a:r>
                      <a:endParaRPr lang="tr-TR" sz="1400" dirty="0">
                        <a:effectLst/>
                      </a:endParaRPr>
                    </a:p>
                  </a:txBody>
                  <a:tcPr marL="68580" marR="68580" marT="0" marB="0" anchor="ctr"/>
                </a:tc>
              </a:tr>
              <a:tr h="432907">
                <a:tc>
                  <a:txBody>
                    <a:bodyPr/>
                    <a:lstStyle/>
                    <a:p>
                      <a:pPr algn="just"/>
                      <a:r>
                        <a:rPr lang="tr-TR" sz="1400" dirty="0">
                          <a:effectLst/>
                          <a:latin typeface="Arial"/>
                        </a:rPr>
                        <a:t>Doğalgazlı termik santral</a:t>
                      </a:r>
                      <a:endParaRPr lang="tr-TR" sz="1400" dirty="0">
                        <a:effectLst/>
                      </a:endParaRPr>
                    </a:p>
                  </a:txBody>
                  <a:tcPr marL="68580" marR="68580" marT="0" marB="0" anchor="ctr"/>
                </a:tc>
                <a:tc>
                  <a:txBody>
                    <a:bodyPr/>
                    <a:lstStyle/>
                    <a:p>
                      <a:r>
                        <a:rPr lang="tr-TR" sz="1400" dirty="0">
                          <a:effectLst/>
                          <a:latin typeface="Arial"/>
                        </a:rPr>
                        <a:t>Dışa bağımlı</a:t>
                      </a:r>
                      <a:endParaRPr lang="tr-TR" sz="1400" dirty="0">
                        <a:effectLst/>
                      </a:endParaRPr>
                    </a:p>
                  </a:txBody>
                  <a:tcPr marL="68580" marR="68580" marT="0" marB="0" anchor="ctr"/>
                </a:tc>
                <a:tc>
                  <a:txBody>
                    <a:bodyPr/>
                    <a:lstStyle/>
                    <a:p>
                      <a:r>
                        <a:rPr lang="tr-TR" sz="1400">
                          <a:effectLst/>
                          <a:latin typeface="Arial"/>
                        </a:rPr>
                        <a:t>85-90</a:t>
                      </a:r>
                      <a:endParaRPr lang="tr-TR" sz="1400">
                        <a:effectLst/>
                      </a:endParaRPr>
                    </a:p>
                  </a:txBody>
                  <a:tcPr marL="68580" marR="68580" marT="0" marB="0"/>
                </a:tc>
                <a:tc>
                  <a:txBody>
                    <a:bodyPr/>
                    <a:lstStyle/>
                    <a:p>
                      <a:r>
                        <a:rPr lang="tr-TR" sz="1400">
                          <a:effectLst/>
                          <a:latin typeface="Arial"/>
                        </a:rPr>
                        <a:t>500-1,300</a:t>
                      </a:r>
                      <a:endParaRPr lang="tr-TR" sz="1400">
                        <a:effectLst/>
                      </a:endParaRPr>
                    </a:p>
                  </a:txBody>
                  <a:tcPr marL="68580" marR="68580" marT="0" marB="0" anchor="ctr"/>
                </a:tc>
                <a:tc>
                  <a:txBody>
                    <a:bodyPr/>
                    <a:lstStyle/>
                    <a:p>
                      <a:r>
                        <a:rPr lang="tr-TR" sz="1400" dirty="0">
                          <a:effectLst/>
                          <a:latin typeface="Arial"/>
                        </a:rPr>
                        <a:t>3.6-10.6</a:t>
                      </a:r>
                      <a:endParaRPr lang="tr-TR" sz="1400" dirty="0">
                        <a:effectLst/>
                      </a:endParaRPr>
                    </a:p>
                  </a:txBody>
                  <a:tcPr marL="68580" marR="68580" marT="0" marB="0" anchor="ctr"/>
                </a:tc>
              </a:tr>
              <a:tr h="376217">
                <a:tc>
                  <a:txBody>
                    <a:bodyPr/>
                    <a:lstStyle/>
                    <a:p>
                      <a:pPr algn="just"/>
                      <a:r>
                        <a:rPr lang="tr-TR" sz="1400">
                          <a:effectLst/>
                          <a:latin typeface="Arial"/>
                        </a:rPr>
                        <a:t>Linyitli termik santral</a:t>
                      </a:r>
                      <a:endParaRPr lang="tr-TR" sz="1400">
                        <a:effectLst/>
                      </a:endParaRPr>
                    </a:p>
                  </a:txBody>
                  <a:tcPr marL="68580" marR="68580" marT="0" marB="0" anchor="ctr"/>
                </a:tc>
                <a:tc>
                  <a:txBody>
                    <a:bodyPr/>
                    <a:lstStyle/>
                    <a:p>
                      <a:r>
                        <a:rPr lang="tr-TR" sz="1400" dirty="0">
                          <a:effectLst/>
                          <a:latin typeface="Arial"/>
                        </a:rPr>
                        <a:t>Yerel</a:t>
                      </a:r>
                      <a:endParaRPr lang="tr-TR" sz="1400" dirty="0">
                        <a:effectLst/>
                      </a:endParaRPr>
                    </a:p>
                  </a:txBody>
                  <a:tcPr marL="68580" marR="68580" marT="0" marB="0" anchor="ctr"/>
                </a:tc>
                <a:tc>
                  <a:txBody>
                    <a:bodyPr/>
                    <a:lstStyle/>
                    <a:p>
                      <a:r>
                        <a:rPr lang="tr-TR" sz="1400" dirty="0">
                          <a:effectLst/>
                          <a:latin typeface="Arial"/>
                        </a:rPr>
                        <a:t>50-85</a:t>
                      </a:r>
                      <a:endParaRPr lang="tr-TR" sz="1400" dirty="0">
                        <a:effectLst/>
                      </a:endParaRPr>
                    </a:p>
                  </a:txBody>
                  <a:tcPr marL="68580" marR="68580" marT="0" marB="0"/>
                </a:tc>
                <a:tc>
                  <a:txBody>
                    <a:bodyPr/>
                    <a:lstStyle/>
                    <a:p>
                      <a:r>
                        <a:rPr lang="tr-TR" sz="1400" dirty="0">
                          <a:effectLst/>
                          <a:latin typeface="Arial"/>
                        </a:rPr>
                        <a:t>2,000-3,000</a:t>
                      </a:r>
                      <a:endParaRPr lang="tr-TR" sz="1400" dirty="0">
                        <a:effectLst/>
                      </a:endParaRPr>
                    </a:p>
                  </a:txBody>
                  <a:tcPr marL="68580" marR="68580" marT="0" marB="0" anchor="ctr"/>
                </a:tc>
                <a:tc>
                  <a:txBody>
                    <a:bodyPr/>
                    <a:lstStyle/>
                    <a:p>
                      <a:r>
                        <a:rPr lang="tr-TR" sz="1400" dirty="0">
                          <a:effectLst/>
                          <a:latin typeface="Arial"/>
                        </a:rPr>
                        <a:t>4.6-12.0</a:t>
                      </a:r>
                      <a:endParaRPr lang="tr-TR" sz="1400" dirty="0">
                        <a:effectLst/>
                      </a:endParaRPr>
                    </a:p>
                  </a:txBody>
                  <a:tcPr marL="68580" marR="68580" marT="0" marB="0" anchor="ctr"/>
                </a:tc>
              </a:tr>
              <a:tr h="432907">
                <a:tc>
                  <a:txBody>
                    <a:bodyPr/>
                    <a:lstStyle/>
                    <a:p>
                      <a:pPr algn="just"/>
                      <a:r>
                        <a:rPr lang="tr-TR" sz="1400">
                          <a:effectLst/>
                          <a:latin typeface="Arial"/>
                        </a:rPr>
                        <a:t>İthal kömürlü termik santral</a:t>
                      </a:r>
                      <a:endParaRPr lang="tr-TR" sz="1400">
                        <a:effectLst/>
                      </a:endParaRPr>
                    </a:p>
                  </a:txBody>
                  <a:tcPr marL="68580" marR="68580" marT="0" marB="0" anchor="ctr"/>
                </a:tc>
                <a:tc>
                  <a:txBody>
                    <a:bodyPr/>
                    <a:lstStyle/>
                    <a:p>
                      <a:r>
                        <a:rPr lang="tr-TR" sz="1400">
                          <a:effectLst/>
                          <a:latin typeface="Arial"/>
                        </a:rPr>
                        <a:t>Dışa bağımlı</a:t>
                      </a:r>
                      <a:endParaRPr lang="tr-TR" sz="1400">
                        <a:effectLst/>
                      </a:endParaRPr>
                    </a:p>
                  </a:txBody>
                  <a:tcPr marL="68580" marR="68580" marT="0" marB="0" anchor="ctr"/>
                </a:tc>
                <a:tc>
                  <a:txBody>
                    <a:bodyPr/>
                    <a:lstStyle/>
                    <a:p>
                      <a:r>
                        <a:rPr lang="tr-TR" sz="1400">
                          <a:effectLst/>
                          <a:latin typeface="Arial"/>
                        </a:rPr>
                        <a:t>50-85</a:t>
                      </a:r>
                      <a:endParaRPr lang="tr-TR" sz="1400">
                        <a:effectLst/>
                      </a:endParaRPr>
                    </a:p>
                  </a:txBody>
                  <a:tcPr marL="68580" marR="68580" marT="0" marB="0"/>
                </a:tc>
                <a:tc>
                  <a:txBody>
                    <a:bodyPr/>
                    <a:lstStyle/>
                    <a:p>
                      <a:r>
                        <a:rPr lang="tr-TR" sz="1400" dirty="0">
                          <a:effectLst/>
                          <a:latin typeface="Arial"/>
                        </a:rPr>
                        <a:t>1,500-2,500</a:t>
                      </a:r>
                      <a:endParaRPr lang="tr-TR" sz="1400" dirty="0">
                        <a:effectLst/>
                      </a:endParaRPr>
                    </a:p>
                  </a:txBody>
                  <a:tcPr marL="68580" marR="68580" marT="0" marB="0" anchor="ctr"/>
                </a:tc>
                <a:tc>
                  <a:txBody>
                    <a:bodyPr/>
                    <a:lstStyle/>
                    <a:p>
                      <a:r>
                        <a:rPr lang="tr-TR" sz="1400" dirty="0">
                          <a:effectLst/>
                          <a:latin typeface="Arial"/>
                        </a:rPr>
                        <a:t>4.5-8.8</a:t>
                      </a:r>
                      <a:endParaRPr lang="tr-TR" sz="1400" dirty="0">
                        <a:effectLst/>
                      </a:endParaRPr>
                    </a:p>
                  </a:txBody>
                  <a:tcPr marL="68580" marR="68580" marT="0" marB="0" anchor="ctr"/>
                </a:tc>
              </a:tr>
              <a:tr h="376217">
                <a:tc>
                  <a:txBody>
                    <a:bodyPr/>
                    <a:lstStyle/>
                    <a:p>
                      <a:pPr algn="just"/>
                      <a:r>
                        <a:rPr lang="tr-TR" sz="1400">
                          <a:effectLst/>
                          <a:latin typeface="Arial"/>
                        </a:rPr>
                        <a:t>Hidroelektrik santral</a:t>
                      </a:r>
                      <a:endParaRPr lang="tr-TR" sz="1400">
                        <a:effectLst/>
                      </a:endParaRPr>
                    </a:p>
                  </a:txBody>
                  <a:tcPr marL="68580" marR="68580" marT="0" marB="0" anchor="ctr"/>
                </a:tc>
                <a:tc>
                  <a:txBody>
                    <a:bodyPr/>
                    <a:lstStyle/>
                    <a:p>
                      <a:r>
                        <a:rPr lang="tr-TR" sz="1400">
                          <a:effectLst/>
                          <a:latin typeface="Arial"/>
                        </a:rPr>
                        <a:t>Yerel</a:t>
                      </a:r>
                      <a:endParaRPr lang="tr-TR" sz="1400">
                        <a:effectLst/>
                      </a:endParaRPr>
                    </a:p>
                  </a:txBody>
                  <a:tcPr marL="68580" marR="68580" marT="0" marB="0" anchor="ctr"/>
                </a:tc>
                <a:tc>
                  <a:txBody>
                    <a:bodyPr/>
                    <a:lstStyle/>
                    <a:p>
                      <a:r>
                        <a:rPr lang="tr-TR" sz="1400">
                          <a:effectLst/>
                          <a:latin typeface="Arial"/>
                        </a:rPr>
                        <a:t>30-45</a:t>
                      </a:r>
                      <a:endParaRPr lang="tr-TR" sz="1400">
                        <a:effectLst/>
                      </a:endParaRPr>
                    </a:p>
                  </a:txBody>
                  <a:tcPr marL="68580" marR="68580" marT="0" marB="0"/>
                </a:tc>
                <a:tc>
                  <a:txBody>
                    <a:bodyPr/>
                    <a:lstStyle/>
                    <a:p>
                      <a:r>
                        <a:rPr lang="tr-TR" sz="1400">
                          <a:effectLst/>
                          <a:latin typeface="Arial"/>
                        </a:rPr>
                        <a:t>1,900-2,600</a:t>
                      </a:r>
                      <a:endParaRPr lang="tr-TR" sz="1400">
                        <a:effectLst/>
                      </a:endParaRPr>
                    </a:p>
                  </a:txBody>
                  <a:tcPr marL="68580" marR="68580" marT="0" marB="0" anchor="ctr"/>
                </a:tc>
                <a:tc>
                  <a:txBody>
                    <a:bodyPr/>
                    <a:lstStyle/>
                    <a:p>
                      <a:r>
                        <a:rPr lang="tr-TR" sz="1400">
                          <a:effectLst/>
                          <a:latin typeface="Arial"/>
                        </a:rPr>
                        <a:t>2.7-3.5</a:t>
                      </a:r>
                      <a:endParaRPr lang="tr-TR" sz="1400">
                        <a:effectLst/>
                      </a:endParaRPr>
                    </a:p>
                  </a:txBody>
                  <a:tcPr marL="68580" marR="68580" marT="0" marB="0" anchor="ctr"/>
                </a:tc>
              </a:tr>
              <a:tr h="376217">
                <a:tc>
                  <a:txBody>
                    <a:bodyPr/>
                    <a:lstStyle/>
                    <a:p>
                      <a:pPr algn="just"/>
                      <a:r>
                        <a:rPr lang="tr-TR" sz="1400">
                          <a:effectLst/>
                          <a:latin typeface="Arial"/>
                        </a:rPr>
                        <a:t>Nükleer santral</a:t>
                      </a:r>
                      <a:endParaRPr lang="tr-TR" sz="1400">
                        <a:effectLst/>
                      </a:endParaRPr>
                    </a:p>
                  </a:txBody>
                  <a:tcPr marL="68580" marR="68580" marT="0" marB="0" anchor="ctr"/>
                </a:tc>
                <a:tc>
                  <a:txBody>
                    <a:bodyPr/>
                    <a:lstStyle/>
                    <a:p>
                      <a:r>
                        <a:rPr lang="tr-TR" sz="1400">
                          <a:effectLst/>
                          <a:latin typeface="Arial"/>
                        </a:rPr>
                        <a:t>Yerel/Dışa bağımlı</a:t>
                      </a:r>
                      <a:endParaRPr lang="tr-TR" sz="1400">
                        <a:effectLst/>
                      </a:endParaRPr>
                    </a:p>
                  </a:txBody>
                  <a:tcPr marL="68580" marR="68580" marT="0" marB="0" anchor="ctr"/>
                </a:tc>
                <a:tc>
                  <a:txBody>
                    <a:bodyPr/>
                    <a:lstStyle/>
                    <a:p>
                      <a:r>
                        <a:rPr lang="tr-TR" sz="1400">
                          <a:effectLst/>
                          <a:latin typeface="Arial"/>
                        </a:rPr>
                        <a:t>85-95</a:t>
                      </a:r>
                      <a:endParaRPr lang="tr-TR" sz="1400">
                        <a:effectLst/>
                      </a:endParaRPr>
                    </a:p>
                  </a:txBody>
                  <a:tcPr marL="68580" marR="68580" marT="0" marB="0" anchor="ctr"/>
                </a:tc>
                <a:tc>
                  <a:txBody>
                    <a:bodyPr/>
                    <a:lstStyle/>
                    <a:p>
                      <a:r>
                        <a:rPr lang="tr-TR" sz="1400">
                          <a:effectLst/>
                          <a:latin typeface="Arial"/>
                        </a:rPr>
                        <a:t>2,500-5,000</a:t>
                      </a:r>
                      <a:endParaRPr lang="tr-TR" sz="1400">
                        <a:effectLst/>
                      </a:endParaRPr>
                    </a:p>
                  </a:txBody>
                  <a:tcPr marL="68580" marR="68580" marT="0" marB="0" anchor="ctr"/>
                </a:tc>
                <a:tc>
                  <a:txBody>
                    <a:bodyPr/>
                    <a:lstStyle/>
                    <a:p>
                      <a:r>
                        <a:rPr lang="tr-TR" sz="1400">
                          <a:effectLst/>
                          <a:latin typeface="Arial"/>
                        </a:rPr>
                        <a:t>3.0-8.2</a:t>
                      </a:r>
                      <a:endParaRPr lang="tr-TR" sz="1400">
                        <a:effectLst/>
                      </a:endParaRPr>
                    </a:p>
                  </a:txBody>
                  <a:tcPr marL="68580" marR="68580" marT="0" marB="0" anchor="ctr"/>
                </a:tc>
              </a:tr>
              <a:tr h="865814">
                <a:tc>
                  <a:txBody>
                    <a:bodyPr/>
                    <a:lstStyle/>
                    <a:p>
                      <a:r>
                        <a:rPr lang="tr-TR" sz="1400">
                          <a:effectLst/>
                          <a:latin typeface="Arial"/>
                        </a:rPr>
                        <a:t>Rüzgâr enerji santralı </a:t>
                      </a:r>
                      <a:endParaRPr lang="tr-TR" sz="1400">
                        <a:effectLst/>
                      </a:endParaRPr>
                    </a:p>
                    <a:p>
                      <a:r>
                        <a:rPr lang="tr-TR" sz="1400">
                          <a:effectLst/>
                          <a:latin typeface="Arial"/>
                        </a:rPr>
                        <a:t>(Yükseklik: 30 m ve hız: 8.5 m/s)</a:t>
                      </a:r>
                      <a:endParaRPr lang="tr-TR" sz="1400">
                        <a:effectLst/>
                      </a:endParaRPr>
                    </a:p>
                  </a:txBody>
                  <a:tcPr marL="68580" marR="68580" marT="0" marB="0" anchor="ctr"/>
                </a:tc>
                <a:tc>
                  <a:txBody>
                    <a:bodyPr/>
                    <a:lstStyle/>
                    <a:p>
                      <a:r>
                        <a:rPr lang="tr-TR" sz="1400">
                          <a:effectLst/>
                          <a:latin typeface="Arial"/>
                        </a:rPr>
                        <a:t>Yerel</a:t>
                      </a:r>
                      <a:endParaRPr lang="tr-TR" sz="1400">
                        <a:effectLst/>
                      </a:endParaRPr>
                    </a:p>
                  </a:txBody>
                  <a:tcPr marL="68580" marR="68580" marT="0" marB="0" anchor="ctr"/>
                </a:tc>
                <a:tc>
                  <a:txBody>
                    <a:bodyPr/>
                    <a:lstStyle/>
                    <a:p>
                      <a:r>
                        <a:rPr lang="tr-TR" sz="1400">
                          <a:effectLst/>
                          <a:latin typeface="Arial"/>
                        </a:rPr>
                        <a:t>25-45</a:t>
                      </a:r>
                      <a:endParaRPr lang="tr-TR" sz="1400">
                        <a:effectLst/>
                      </a:endParaRPr>
                    </a:p>
                  </a:txBody>
                  <a:tcPr marL="68580" marR="68580" marT="0" marB="0" anchor="ctr"/>
                </a:tc>
                <a:tc>
                  <a:txBody>
                    <a:bodyPr/>
                    <a:lstStyle/>
                    <a:p>
                      <a:r>
                        <a:rPr lang="tr-TR" sz="1400">
                          <a:effectLst/>
                          <a:latin typeface="Arial"/>
                        </a:rPr>
                        <a:t>1,200-2,500</a:t>
                      </a:r>
                      <a:endParaRPr lang="tr-TR" sz="1400">
                        <a:effectLst/>
                      </a:endParaRPr>
                    </a:p>
                  </a:txBody>
                  <a:tcPr marL="68580" marR="68580" marT="0" marB="0" anchor="ctr"/>
                </a:tc>
                <a:tc>
                  <a:txBody>
                    <a:bodyPr/>
                    <a:lstStyle/>
                    <a:p>
                      <a:r>
                        <a:rPr lang="tr-TR" sz="1400">
                          <a:effectLst/>
                          <a:latin typeface="Arial"/>
                        </a:rPr>
                        <a:t>5.1-14.6</a:t>
                      </a:r>
                      <a:endParaRPr lang="tr-TR" sz="1400">
                        <a:effectLst/>
                      </a:endParaRPr>
                    </a:p>
                  </a:txBody>
                  <a:tcPr marL="68580" marR="68580" marT="0" marB="0" anchor="ctr"/>
                </a:tc>
              </a:tr>
              <a:tr h="432907">
                <a:tc>
                  <a:txBody>
                    <a:bodyPr/>
                    <a:lstStyle/>
                    <a:p>
                      <a:pPr algn="just"/>
                      <a:r>
                        <a:rPr lang="tr-TR" sz="1400">
                          <a:effectLst/>
                          <a:latin typeface="Arial"/>
                        </a:rPr>
                        <a:t>Jeotermal enerji santralı</a:t>
                      </a:r>
                      <a:endParaRPr lang="tr-TR" sz="1400">
                        <a:effectLst/>
                      </a:endParaRPr>
                    </a:p>
                  </a:txBody>
                  <a:tcPr marL="68580" marR="68580" marT="0" marB="0" anchor="ctr"/>
                </a:tc>
                <a:tc>
                  <a:txBody>
                    <a:bodyPr/>
                    <a:lstStyle/>
                    <a:p>
                      <a:r>
                        <a:rPr lang="tr-TR" sz="1400">
                          <a:effectLst/>
                          <a:latin typeface="Arial"/>
                        </a:rPr>
                        <a:t>Yerel</a:t>
                      </a:r>
                      <a:endParaRPr lang="tr-TR" sz="1400">
                        <a:effectLst/>
                      </a:endParaRPr>
                    </a:p>
                  </a:txBody>
                  <a:tcPr marL="68580" marR="68580" marT="0" marB="0" anchor="ctr"/>
                </a:tc>
                <a:tc>
                  <a:txBody>
                    <a:bodyPr/>
                    <a:lstStyle/>
                    <a:p>
                      <a:r>
                        <a:rPr lang="tr-TR" sz="1400">
                          <a:effectLst/>
                          <a:latin typeface="Arial"/>
                        </a:rPr>
                        <a:t>80-90</a:t>
                      </a:r>
                      <a:endParaRPr lang="tr-TR" sz="1400">
                        <a:effectLst/>
                      </a:endParaRPr>
                    </a:p>
                  </a:txBody>
                  <a:tcPr marL="68580" marR="68580" marT="0" marB="0" anchor="ctr"/>
                </a:tc>
                <a:tc>
                  <a:txBody>
                    <a:bodyPr/>
                    <a:lstStyle/>
                    <a:p>
                      <a:r>
                        <a:rPr lang="tr-TR" sz="1400">
                          <a:effectLst/>
                          <a:latin typeface="Arial"/>
                        </a:rPr>
                        <a:t>1,700-4,000</a:t>
                      </a:r>
                      <a:endParaRPr lang="tr-TR" sz="1400">
                        <a:effectLst/>
                      </a:endParaRPr>
                    </a:p>
                  </a:txBody>
                  <a:tcPr marL="68580" marR="68580" marT="0" marB="0" anchor="ctr"/>
                </a:tc>
                <a:tc>
                  <a:txBody>
                    <a:bodyPr/>
                    <a:lstStyle/>
                    <a:p>
                      <a:r>
                        <a:rPr lang="tr-TR" sz="1400">
                          <a:effectLst/>
                          <a:latin typeface="Arial"/>
                        </a:rPr>
                        <a:t>3.3-4.0</a:t>
                      </a:r>
                      <a:endParaRPr lang="tr-TR" sz="1400">
                        <a:effectLst/>
                      </a:endParaRPr>
                    </a:p>
                  </a:txBody>
                  <a:tcPr marL="68580" marR="68580" marT="0" marB="0" anchor="ctr"/>
                </a:tc>
              </a:tr>
              <a:tr h="432907">
                <a:tc>
                  <a:txBody>
                    <a:bodyPr/>
                    <a:lstStyle/>
                    <a:p>
                      <a:pPr algn="just"/>
                      <a:r>
                        <a:rPr lang="tr-TR" sz="1400">
                          <a:effectLst/>
                          <a:latin typeface="Arial"/>
                        </a:rPr>
                        <a:t>Güneş enerji santralı (Fotovoltaik pil)</a:t>
                      </a:r>
                      <a:endParaRPr lang="tr-TR" sz="1400">
                        <a:effectLst/>
                      </a:endParaRPr>
                    </a:p>
                  </a:txBody>
                  <a:tcPr marL="68580" marR="68580" marT="0" marB="0" anchor="ctr"/>
                </a:tc>
                <a:tc>
                  <a:txBody>
                    <a:bodyPr/>
                    <a:lstStyle/>
                    <a:p>
                      <a:r>
                        <a:rPr lang="tr-TR" sz="1400">
                          <a:effectLst/>
                          <a:latin typeface="Arial"/>
                        </a:rPr>
                        <a:t>Yerel</a:t>
                      </a:r>
                      <a:endParaRPr lang="tr-TR" sz="1400">
                        <a:effectLst/>
                      </a:endParaRPr>
                    </a:p>
                  </a:txBody>
                  <a:tcPr marL="68580" marR="68580" marT="0" marB="0" anchor="ctr"/>
                </a:tc>
                <a:tc>
                  <a:txBody>
                    <a:bodyPr/>
                    <a:lstStyle/>
                    <a:p>
                      <a:r>
                        <a:rPr lang="tr-TR" sz="1400">
                          <a:effectLst/>
                          <a:latin typeface="Arial"/>
                        </a:rPr>
                        <a:t>20-25</a:t>
                      </a:r>
                      <a:endParaRPr lang="tr-TR" sz="1400">
                        <a:effectLst/>
                      </a:endParaRPr>
                    </a:p>
                  </a:txBody>
                  <a:tcPr marL="68580" marR="68580" marT="0" marB="0" anchor="ctr"/>
                </a:tc>
                <a:tc>
                  <a:txBody>
                    <a:bodyPr/>
                    <a:lstStyle/>
                    <a:p>
                      <a:r>
                        <a:rPr lang="tr-TR" sz="1400">
                          <a:effectLst/>
                          <a:latin typeface="Arial"/>
                        </a:rPr>
                        <a:t>4,000-8,000</a:t>
                      </a:r>
                      <a:endParaRPr lang="tr-TR" sz="1400">
                        <a:effectLst/>
                      </a:endParaRPr>
                    </a:p>
                  </a:txBody>
                  <a:tcPr marL="68580" marR="68580" marT="0" marB="0" anchor="ctr"/>
                </a:tc>
                <a:tc>
                  <a:txBody>
                    <a:bodyPr/>
                    <a:lstStyle/>
                    <a:p>
                      <a:r>
                        <a:rPr lang="tr-TR" sz="1400">
                          <a:effectLst/>
                          <a:latin typeface="Arial"/>
                        </a:rPr>
                        <a:t>12.3-24.5</a:t>
                      </a:r>
                      <a:endParaRPr lang="tr-TR" sz="1400">
                        <a:effectLst/>
                      </a:endParaRPr>
                    </a:p>
                  </a:txBody>
                  <a:tcPr marL="68580" marR="68580" marT="0" marB="0" anchor="ctr"/>
                </a:tc>
              </a:tr>
              <a:tr h="432907">
                <a:tc>
                  <a:txBody>
                    <a:bodyPr/>
                    <a:lstStyle/>
                    <a:p>
                      <a:pPr algn="just"/>
                      <a:r>
                        <a:rPr lang="tr-TR" sz="1400" dirty="0" err="1">
                          <a:effectLst/>
                          <a:latin typeface="Arial"/>
                        </a:rPr>
                        <a:t>Biyokütle</a:t>
                      </a:r>
                      <a:r>
                        <a:rPr lang="tr-TR" sz="1400" dirty="0">
                          <a:effectLst/>
                          <a:latin typeface="Arial"/>
                        </a:rPr>
                        <a:t> enerji santralı </a:t>
                      </a:r>
                      <a:endParaRPr lang="tr-TR" sz="1400" dirty="0">
                        <a:effectLst/>
                      </a:endParaRPr>
                    </a:p>
                  </a:txBody>
                  <a:tcPr marL="68580" marR="68580" marT="0" marB="0" anchor="ctr"/>
                </a:tc>
                <a:tc>
                  <a:txBody>
                    <a:bodyPr/>
                    <a:lstStyle/>
                    <a:p>
                      <a:r>
                        <a:rPr lang="tr-TR" sz="1400">
                          <a:effectLst/>
                          <a:latin typeface="Arial"/>
                        </a:rPr>
                        <a:t>Yerel</a:t>
                      </a:r>
                      <a:endParaRPr lang="tr-TR" sz="1400">
                        <a:effectLst/>
                      </a:endParaRPr>
                    </a:p>
                  </a:txBody>
                  <a:tcPr marL="68580" marR="68580" marT="0" marB="0" anchor="ctr"/>
                </a:tc>
                <a:tc>
                  <a:txBody>
                    <a:bodyPr/>
                    <a:lstStyle/>
                    <a:p>
                      <a:r>
                        <a:rPr lang="tr-TR" sz="1400">
                          <a:effectLst/>
                          <a:latin typeface="Arial"/>
                        </a:rPr>
                        <a:t>80-90</a:t>
                      </a:r>
                      <a:endParaRPr lang="tr-TR" sz="1400">
                        <a:effectLst/>
                      </a:endParaRPr>
                    </a:p>
                  </a:txBody>
                  <a:tcPr marL="68580" marR="68580" marT="0" marB="0"/>
                </a:tc>
                <a:tc>
                  <a:txBody>
                    <a:bodyPr/>
                    <a:lstStyle/>
                    <a:p>
                      <a:r>
                        <a:rPr lang="tr-TR" sz="1400">
                          <a:effectLst/>
                          <a:latin typeface="Arial"/>
                        </a:rPr>
                        <a:t>2,000-3,500</a:t>
                      </a:r>
                      <a:endParaRPr lang="tr-TR" sz="1400">
                        <a:effectLst/>
                      </a:endParaRPr>
                    </a:p>
                  </a:txBody>
                  <a:tcPr marL="68580" marR="68580" marT="0" marB="0" anchor="ctr"/>
                </a:tc>
                <a:tc>
                  <a:txBody>
                    <a:bodyPr/>
                    <a:lstStyle/>
                    <a:p>
                      <a:r>
                        <a:rPr lang="tr-TR" sz="1400" dirty="0">
                          <a:effectLst/>
                          <a:latin typeface="Arial"/>
                        </a:rPr>
                        <a:t>4.8-8.0</a:t>
                      </a:r>
                      <a:endParaRPr lang="tr-TR" sz="1400" dirty="0">
                        <a:effectLst/>
                      </a:endParaRPr>
                    </a:p>
                  </a:txBody>
                  <a:tcPr marL="68580" marR="68580" marT="0" marB="0" anchor="ctr"/>
                </a:tc>
              </a:tr>
              <a:tr h="376217">
                <a:tc>
                  <a:txBody>
                    <a:bodyPr/>
                    <a:lstStyle/>
                    <a:p>
                      <a:pPr algn="just"/>
                      <a:r>
                        <a:rPr lang="tr-TR" sz="1400" dirty="0" smtClean="0">
                          <a:solidFill>
                            <a:srgbClr val="FF0000"/>
                          </a:solidFill>
                          <a:effectLst/>
                          <a:latin typeface="Arial" panose="020B0604020202020204" pitchFamily="34" charset="0"/>
                          <a:cs typeface="Arial" panose="020B0604020202020204" pitchFamily="34" charset="0"/>
                        </a:rPr>
                        <a:t>ESMA Enerji Santrali</a:t>
                      </a:r>
                      <a:endParaRPr lang="tr-TR" sz="1400" dirty="0">
                        <a:solidFill>
                          <a:srgbClr val="FF0000"/>
                        </a:solidFill>
                        <a:effectLst/>
                        <a:latin typeface="Arial" panose="020B0604020202020204" pitchFamily="34" charset="0"/>
                        <a:cs typeface="Arial" panose="020B0604020202020204" pitchFamily="34" charset="0"/>
                      </a:endParaRPr>
                    </a:p>
                  </a:txBody>
                  <a:tcPr marL="68580" marR="68580" marT="0" marB="0" anchor="ctr"/>
                </a:tc>
                <a:tc>
                  <a:txBody>
                    <a:bodyPr/>
                    <a:lstStyle/>
                    <a:p>
                      <a:r>
                        <a:rPr lang="tr-TR" sz="1400" dirty="0" smtClean="0">
                          <a:solidFill>
                            <a:srgbClr val="FF0000"/>
                          </a:solidFill>
                          <a:effectLst/>
                        </a:rPr>
                        <a:t>Yerel</a:t>
                      </a:r>
                      <a:endParaRPr lang="tr-TR" sz="1400" dirty="0">
                        <a:solidFill>
                          <a:srgbClr val="FF0000"/>
                        </a:solidFill>
                        <a:effectLst/>
                      </a:endParaRPr>
                    </a:p>
                  </a:txBody>
                  <a:tcPr marL="68580" marR="68580" marT="0" marB="0" anchor="ctr"/>
                </a:tc>
                <a:tc>
                  <a:txBody>
                    <a:bodyPr/>
                    <a:lstStyle/>
                    <a:p>
                      <a:r>
                        <a:rPr lang="tr-TR" sz="1400" dirty="0" smtClean="0">
                          <a:solidFill>
                            <a:srgbClr val="FF0000"/>
                          </a:solidFill>
                          <a:effectLst/>
                        </a:rPr>
                        <a:t>99</a:t>
                      </a:r>
                      <a:endParaRPr lang="tr-TR" sz="1400" dirty="0">
                        <a:solidFill>
                          <a:srgbClr val="FF0000"/>
                        </a:solidFill>
                        <a:effectLst/>
                      </a:endParaRPr>
                    </a:p>
                  </a:txBody>
                  <a:tcPr marL="68580" marR="68580" marT="0" marB="0"/>
                </a:tc>
                <a:tc>
                  <a:txBody>
                    <a:bodyPr/>
                    <a:lstStyle/>
                    <a:p>
                      <a:r>
                        <a:rPr lang="tr-TR" sz="1400" dirty="0" smtClean="0">
                          <a:solidFill>
                            <a:srgbClr val="FF0000"/>
                          </a:solidFill>
                          <a:effectLst/>
                        </a:rPr>
                        <a:t>900-2500</a:t>
                      </a:r>
                      <a:endParaRPr lang="tr-TR" sz="1400" dirty="0">
                        <a:solidFill>
                          <a:srgbClr val="FF0000"/>
                        </a:solidFill>
                        <a:effectLst/>
                      </a:endParaRPr>
                    </a:p>
                  </a:txBody>
                  <a:tcPr marL="68580" marR="68580" marT="0" marB="0" anchor="ctr"/>
                </a:tc>
                <a:tc>
                  <a:txBody>
                    <a:bodyPr/>
                    <a:lstStyle/>
                    <a:p>
                      <a:r>
                        <a:rPr lang="tr-TR" sz="1400" dirty="0" smtClean="0">
                          <a:solidFill>
                            <a:srgbClr val="FF0000"/>
                          </a:solidFill>
                          <a:effectLst/>
                        </a:rPr>
                        <a:t>1-3</a:t>
                      </a:r>
                      <a:endParaRPr lang="tr-TR" sz="1400" dirty="0">
                        <a:solidFill>
                          <a:srgbClr val="FF0000"/>
                        </a:solidFill>
                        <a:effectLst/>
                      </a:endParaRPr>
                    </a:p>
                  </a:txBody>
                  <a:tcPr marL="68580" marR="68580" marT="0" marB="0" anchor="ctr"/>
                </a:tc>
              </a:tr>
            </a:tbl>
          </a:graphicData>
        </a:graphic>
      </p:graphicFrame>
      <p:sp>
        <p:nvSpPr>
          <p:cNvPr id="4" name="Slayt Numarası Yer Tutucusu 3"/>
          <p:cNvSpPr>
            <a:spLocks noGrp="1"/>
          </p:cNvSpPr>
          <p:nvPr>
            <p:ph type="sldNum" sz="quarter" idx="12"/>
          </p:nvPr>
        </p:nvSpPr>
        <p:spPr/>
        <p:txBody>
          <a:bodyPr/>
          <a:lstStyle/>
          <a:p>
            <a:fld id="{73E560F8-75A0-4F6A-86FD-08A05616CD02}" type="slidenum">
              <a:rPr lang="tr-TR" smtClean="0"/>
              <a:t>3</a:t>
            </a:fld>
            <a:endParaRPr lang="tr-TR"/>
          </a:p>
        </p:txBody>
      </p:sp>
      <p:sp>
        <p:nvSpPr>
          <p:cNvPr id="5" name="Metin kutusu 4"/>
          <p:cNvSpPr txBox="1"/>
          <p:nvPr/>
        </p:nvSpPr>
        <p:spPr>
          <a:xfrm>
            <a:off x="5580112" y="116632"/>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1399822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817160"/>
          </a:xfrm>
        </p:spPr>
        <p:txBody>
          <a:bodyPr/>
          <a:lstStyle/>
          <a:p>
            <a:r>
              <a:rPr lang="tr-TR" dirty="0" smtClean="0"/>
              <a:t>NEDEN ELEKTRİK?</a:t>
            </a:r>
            <a:endParaRPr lang="tr-TR" dirty="0"/>
          </a:p>
        </p:txBody>
      </p:sp>
      <p:sp>
        <p:nvSpPr>
          <p:cNvPr id="3" name="İçerik Yer Tutucusu 2"/>
          <p:cNvSpPr>
            <a:spLocks noGrp="1"/>
          </p:cNvSpPr>
          <p:nvPr>
            <p:ph idx="1"/>
          </p:nvPr>
        </p:nvSpPr>
        <p:spPr>
          <a:xfrm>
            <a:off x="1043608" y="2132856"/>
            <a:ext cx="7128908" cy="3843789"/>
          </a:xfrm>
        </p:spPr>
        <p:txBody>
          <a:bodyPr>
            <a:normAutofit fontScale="92500"/>
          </a:bodyPr>
          <a:lstStyle/>
          <a:p>
            <a:pPr indent="449580" algn="just">
              <a:lnSpc>
                <a:spcPct val="115000"/>
              </a:lnSpc>
              <a:spcAft>
                <a:spcPts val="1000"/>
              </a:spcAft>
            </a:pPr>
            <a:r>
              <a:rPr lang="tr-TR" dirty="0">
                <a:latin typeface="Times New Roman"/>
                <a:ea typeface="Calibri"/>
                <a:cs typeface="Times New Roman"/>
              </a:rPr>
              <a:t>Bugün elektrik çağında yaşamaktayız. Kullandığımız enerjinin büyük bir bölümü elektrik enerjisidir. Evlerde ve iş yerlerinde elektrik enerjisini ışık enerjisine çevirerek, aydınlatma amacıyla kullanmaktayız. </a:t>
            </a:r>
            <a:endParaRPr lang="tr-TR" dirty="0" smtClean="0">
              <a:latin typeface="Times New Roman"/>
              <a:ea typeface="Calibri"/>
              <a:cs typeface="Times New Roman"/>
            </a:endParaRPr>
          </a:p>
          <a:p>
            <a:pPr indent="449580" algn="just">
              <a:lnSpc>
                <a:spcPct val="115000"/>
              </a:lnSpc>
              <a:spcAft>
                <a:spcPts val="1000"/>
              </a:spcAft>
            </a:pPr>
            <a:r>
              <a:rPr lang="tr-TR" dirty="0" smtClean="0">
                <a:latin typeface="Times New Roman"/>
                <a:ea typeface="Calibri"/>
                <a:cs typeface="Times New Roman"/>
              </a:rPr>
              <a:t>Elektriği </a:t>
            </a:r>
            <a:r>
              <a:rPr lang="tr-TR" dirty="0">
                <a:latin typeface="Times New Roman"/>
                <a:ea typeface="Calibri"/>
                <a:cs typeface="Times New Roman"/>
              </a:rPr>
              <a:t>ısı enerjisine kolayca çevirebilen, elektrik ocakları ve sobaları kullanılmaktadır. Yine elektrik enerjisinden yararlanılarak çeşitli iklimlendirme cihazları ve klimalardan yaygın bir şekilde faydalanılmaktadır.</a:t>
            </a:r>
            <a:endParaRPr lang="tr-TR" sz="2000" dirty="0">
              <a:latin typeface="Calibri"/>
              <a:ea typeface="Calibri"/>
              <a:cs typeface="Times New Roman"/>
            </a:endParaRPr>
          </a:p>
          <a:p>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4</a:t>
            </a:fld>
            <a:endParaRPr lang="tr-TR"/>
          </a:p>
        </p:txBody>
      </p:sp>
      <p:sp>
        <p:nvSpPr>
          <p:cNvPr id="5" name="Metin kutusu 4"/>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3516745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124744"/>
            <a:ext cx="7128792" cy="5256584"/>
          </a:xfrm>
        </p:spPr>
        <p:txBody>
          <a:bodyPr>
            <a:normAutofit fontScale="92500" lnSpcReduction="20000"/>
          </a:bodyPr>
          <a:lstStyle/>
          <a:p>
            <a:pPr indent="449580" algn="just">
              <a:lnSpc>
                <a:spcPct val="115000"/>
              </a:lnSpc>
              <a:spcAft>
                <a:spcPts val="1000"/>
              </a:spcAft>
            </a:pPr>
            <a:r>
              <a:rPr lang="tr-TR" dirty="0">
                <a:latin typeface="Times New Roman"/>
                <a:ea typeface="Calibri"/>
                <a:cs typeface="Times New Roman"/>
              </a:rPr>
              <a:t>En ileri düzeydeki haberleşme cihazlarının çalıştırılmasında elektrik enerjisinden yararlanılır. Radyo, televizyon, sabit-mobil telefon, hesap makineleri ve bilgisayar gibi birçok cihaz, elektrik enerjisinden başka bir enerji çeşidi ile çalışmazlar. </a:t>
            </a:r>
            <a:endParaRPr lang="tr-TR" sz="2000" dirty="0">
              <a:latin typeface="Calibri"/>
              <a:ea typeface="Calibri"/>
              <a:cs typeface="Times New Roman"/>
            </a:endParaRPr>
          </a:p>
          <a:p>
            <a:pPr indent="449580" algn="just">
              <a:lnSpc>
                <a:spcPct val="115000"/>
              </a:lnSpc>
              <a:spcAft>
                <a:spcPts val="1000"/>
              </a:spcAft>
            </a:pPr>
            <a:r>
              <a:rPr lang="tr-TR" dirty="0">
                <a:latin typeface="Times New Roman"/>
                <a:ea typeface="Calibri"/>
                <a:cs typeface="Times New Roman"/>
              </a:rPr>
              <a:t>Yine evlerde </a:t>
            </a:r>
            <a:r>
              <a:rPr lang="tr-TR" dirty="0" smtClean="0">
                <a:latin typeface="Times New Roman"/>
                <a:ea typeface="Calibri"/>
                <a:cs typeface="Times New Roman"/>
              </a:rPr>
              <a:t>bulunan süpürge</a:t>
            </a:r>
            <a:r>
              <a:rPr lang="tr-TR" dirty="0">
                <a:latin typeface="Times New Roman"/>
                <a:ea typeface="Calibri"/>
                <a:cs typeface="Times New Roman"/>
              </a:rPr>
              <a:t>, çamaşır, bulaşık makinesi ve diğer birçok küçük cihazlarda mekanik enerjinin elde edilmesinde, elektrik motorlarının </a:t>
            </a:r>
            <a:r>
              <a:rPr lang="tr-TR" dirty="0" smtClean="0">
                <a:latin typeface="Times New Roman"/>
                <a:ea typeface="Calibri"/>
                <a:cs typeface="Times New Roman"/>
              </a:rPr>
              <a:t>kullanılması kaçınılmazdır</a:t>
            </a:r>
            <a:r>
              <a:rPr lang="tr-TR" dirty="0">
                <a:latin typeface="Times New Roman"/>
                <a:ea typeface="Calibri"/>
                <a:cs typeface="Times New Roman"/>
              </a:rPr>
              <a:t>. </a:t>
            </a:r>
            <a:endParaRPr lang="tr-TR" dirty="0" smtClean="0">
              <a:latin typeface="Times New Roman"/>
              <a:ea typeface="Calibri"/>
              <a:cs typeface="Times New Roman"/>
            </a:endParaRPr>
          </a:p>
          <a:p>
            <a:pPr indent="449580" algn="just">
              <a:lnSpc>
                <a:spcPct val="115000"/>
              </a:lnSpc>
              <a:spcAft>
                <a:spcPts val="1000"/>
              </a:spcAft>
            </a:pPr>
            <a:r>
              <a:rPr lang="tr-TR" dirty="0" smtClean="0">
                <a:latin typeface="Times New Roman"/>
                <a:ea typeface="Calibri"/>
                <a:cs typeface="Times New Roman"/>
              </a:rPr>
              <a:t>Elektrik </a:t>
            </a:r>
            <a:r>
              <a:rPr lang="tr-TR" dirty="0">
                <a:latin typeface="Times New Roman"/>
                <a:ea typeface="Calibri"/>
                <a:cs typeface="Times New Roman"/>
              </a:rPr>
              <a:t>motorlarının diğer motorlara göre daha küçük boyutta yapılabilmesi çalıştırılıp durdurulmasının basit bir anahtarla mümkün olması, özel bir bakım gerektirmemesi ve sessiz çalışmaları, ev cihazlarında elektrik enerjisinin kullanılmasının en önemli nedenlerindendir.</a:t>
            </a:r>
            <a:endParaRPr lang="tr-TR" sz="2000" dirty="0">
              <a:latin typeface="Calibri"/>
              <a:ea typeface="Calibri"/>
              <a:cs typeface="Times New Roman"/>
            </a:endParaRPr>
          </a:p>
          <a:p>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5</a:t>
            </a:fld>
            <a:endParaRPr lang="tr-TR"/>
          </a:p>
        </p:txBody>
      </p:sp>
      <p:sp>
        <p:nvSpPr>
          <p:cNvPr id="5" name="Metin kutusu 4"/>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3513140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052736"/>
            <a:ext cx="7272808" cy="5256584"/>
          </a:xfrm>
        </p:spPr>
        <p:txBody>
          <a:bodyPr>
            <a:normAutofit fontScale="92500"/>
          </a:bodyPr>
          <a:lstStyle/>
          <a:p>
            <a:pPr indent="449580" algn="just">
              <a:lnSpc>
                <a:spcPct val="115000"/>
              </a:lnSpc>
              <a:spcAft>
                <a:spcPts val="1000"/>
              </a:spcAft>
            </a:pPr>
            <a:r>
              <a:rPr lang="tr-TR" dirty="0">
                <a:latin typeface="Times New Roman"/>
                <a:ea typeface="Calibri"/>
                <a:cs typeface="Times New Roman"/>
              </a:rPr>
              <a:t>Elektriğin sanayide kullanılma yerleri de sayılmayacak kadar fazladır. Elektrik makinelerinin verimlerin yüksek olması, yani kaybın minimum olması, kumandalarının kolaylığı ve yapılarının basit olması, diğer enerji makineleri yanında ön sırayı almalarına neden olmuştur. </a:t>
            </a:r>
            <a:endParaRPr lang="tr-TR" sz="2000" dirty="0">
              <a:latin typeface="Calibri"/>
              <a:ea typeface="Calibri"/>
              <a:cs typeface="Times New Roman"/>
            </a:endParaRPr>
          </a:p>
          <a:p>
            <a:pPr indent="449580" algn="just">
              <a:lnSpc>
                <a:spcPct val="115000"/>
              </a:lnSpc>
              <a:spcAft>
                <a:spcPts val="1000"/>
              </a:spcAft>
            </a:pPr>
            <a:r>
              <a:rPr lang="tr-TR" dirty="0">
                <a:latin typeface="Times New Roman"/>
                <a:ea typeface="Calibri"/>
                <a:cs typeface="Times New Roman"/>
              </a:rPr>
              <a:t>Elektrik enerjisinin ısı etkisinin diğer bir uygulama alanı da endüksiyon fırınlarıdır. Bu fırınlarda ısı enerjisi, ısıtılacak olan maddenin her yerinde aynı ölçüde meydana getirildiğinden, her yeri aynı anda pişer veya ergir. Örneğin bir endüksiyon fırınında pişen ekmeğin, her tarafı aynı anda ısınıp pişeceğinden kabuk oluşmaz. Bunlara evlerde kullandığımız mikrodalga fırınlarını da örnek gösterebiliriz.</a:t>
            </a:r>
            <a:endParaRPr lang="tr-TR" sz="2000" dirty="0">
              <a:latin typeface="Calibri"/>
              <a:ea typeface="Calibri"/>
              <a:cs typeface="Times New Roman"/>
            </a:endParaRPr>
          </a:p>
          <a:p>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6</a:t>
            </a:fld>
            <a:endParaRPr lang="tr-TR"/>
          </a:p>
        </p:txBody>
      </p:sp>
      <p:sp>
        <p:nvSpPr>
          <p:cNvPr id="5" name="Metin kutusu 4"/>
          <p:cNvSpPr txBox="1"/>
          <p:nvPr/>
        </p:nvSpPr>
        <p:spPr>
          <a:xfrm>
            <a:off x="5580112"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3756675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268760"/>
            <a:ext cx="7344816" cy="4968552"/>
          </a:xfrm>
        </p:spPr>
        <p:txBody>
          <a:bodyPr>
            <a:normAutofit fontScale="92500" lnSpcReduction="10000"/>
          </a:bodyPr>
          <a:lstStyle/>
          <a:p>
            <a:pPr indent="449580" algn="just">
              <a:lnSpc>
                <a:spcPct val="115000"/>
              </a:lnSpc>
              <a:spcAft>
                <a:spcPts val="1000"/>
              </a:spcAft>
            </a:pPr>
            <a:r>
              <a:rPr lang="tr-TR" dirty="0">
                <a:latin typeface="Times New Roman"/>
                <a:ea typeface="Calibri"/>
                <a:cs typeface="Times New Roman"/>
              </a:rPr>
              <a:t>Kullanılacağı yere kadar en az kayıp </a:t>
            </a:r>
            <a:r>
              <a:rPr lang="tr-TR" dirty="0" smtClean="0">
                <a:latin typeface="Times New Roman"/>
                <a:ea typeface="Calibri"/>
                <a:cs typeface="Times New Roman"/>
              </a:rPr>
              <a:t>ile götürülebilen </a:t>
            </a:r>
            <a:r>
              <a:rPr lang="tr-TR" dirty="0">
                <a:latin typeface="Times New Roman"/>
                <a:ea typeface="Calibri"/>
                <a:cs typeface="Times New Roman"/>
              </a:rPr>
              <a:t>en uygun </a:t>
            </a:r>
            <a:r>
              <a:rPr lang="tr-TR" dirty="0" smtClean="0">
                <a:latin typeface="Times New Roman"/>
                <a:ea typeface="Calibri"/>
                <a:cs typeface="Times New Roman"/>
              </a:rPr>
              <a:t>enerji </a:t>
            </a:r>
            <a:r>
              <a:rPr lang="tr-TR" dirty="0">
                <a:latin typeface="Times New Roman"/>
                <a:ea typeface="Calibri"/>
                <a:cs typeface="Times New Roman"/>
              </a:rPr>
              <a:t>elektrik </a:t>
            </a:r>
            <a:r>
              <a:rPr lang="tr-TR" dirty="0" smtClean="0">
                <a:latin typeface="Times New Roman"/>
                <a:ea typeface="Calibri"/>
                <a:cs typeface="Times New Roman"/>
              </a:rPr>
              <a:t>enerjisi olup, </a:t>
            </a:r>
            <a:r>
              <a:rPr lang="tr-TR" dirty="0">
                <a:latin typeface="Times New Roman"/>
                <a:ea typeface="Calibri"/>
                <a:cs typeface="Times New Roman"/>
              </a:rPr>
              <a:t>yine diğer </a:t>
            </a:r>
            <a:r>
              <a:rPr lang="tr-TR" dirty="0" smtClean="0">
                <a:latin typeface="Times New Roman"/>
                <a:ea typeface="Calibri"/>
                <a:cs typeface="Times New Roman"/>
              </a:rPr>
              <a:t>enerji çeşitlerine </a:t>
            </a:r>
            <a:r>
              <a:rPr lang="tr-TR" dirty="0">
                <a:latin typeface="Times New Roman"/>
                <a:ea typeface="Calibri"/>
                <a:cs typeface="Times New Roman"/>
              </a:rPr>
              <a:t>en kolay </a:t>
            </a:r>
            <a:r>
              <a:rPr lang="tr-TR" dirty="0" smtClean="0">
                <a:latin typeface="Times New Roman"/>
                <a:ea typeface="Calibri"/>
                <a:cs typeface="Times New Roman"/>
              </a:rPr>
              <a:t>çevrilebilende elektrik enerjisidir.</a:t>
            </a:r>
          </a:p>
          <a:p>
            <a:pPr indent="449580" algn="just">
              <a:lnSpc>
                <a:spcPct val="115000"/>
              </a:lnSpc>
              <a:spcAft>
                <a:spcPts val="1000"/>
              </a:spcAft>
            </a:pPr>
            <a:r>
              <a:rPr lang="tr-TR" dirty="0" smtClean="0">
                <a:latin typeface="Times New Roman"/>
                <a:ea typeface="Calibri"/>
                <a:cs typeface="Times New Roman"/>
              </a:rPr>
              <a:t>Elektrik </a:t>
            </a:r>
            <a:r>
              <a:rPr lang="tr-TR" dirty="0">
                <a:latin typeface="Times New Roman"/>
                <a:ea typeface="Calibri"/>
                <a:cs typeface="Times New Roman"/>
              </a:rPr>
              <a:t>santrallerinde üretilen elektrik enerjisi, binlerce kilometre uzaklıktaki yerleşme merkezlerine, iletim hatları ile kolayca iletilebilir. Kullanma amacına uygun olarak mekanik, ısı veya ışık ve kimyasal enerjilere kolaylıkla çevrilir.</a:t>
            </a:r>
            <a:endParaRPr lang="tr-TR" sz="2000" dirty="0">
              <a:latin typeface="Calibri"/>
              <a:ea typeface="Calibri"/>
              <a:cs typeface="Times New Roman"/>
            </a:endParaRPr>
          </a:p>
          <a:p>
            <a:pPr indent="449580" algn="just">
              <a:lnSpc>
                <a:spcPct val="115000"/>
              </a:lnSpc>
              <a:spcAft>
                <a:spcPts val="1000"/>
              </a:spcAft>
            </a:pPr>
            <a:r>
              <a:rPr lang="tr-TR" dirty="0">
                <a:latin typeface="Times New Roman"/>
                <a:ea typeface="Calibri"/>
                <a:cs typeface="Times New Roman"/>
              </a:rPr>
              <a:t>Elektrik enerjisi, akümülatörlerde kimyasal enerjiye dönüştürülerek depo etme olanağı bulunduğu gibi, küçük de olsa, elektik enerjisi kondansatörlerde de doğrudan depo edilebilir.</a:t>
            </a:r>
            <a:endParaRPr lang="tr-TR" sz="2000" dirty="0">
              <a:latin typeface="Calibri"/>
              <a:ea typeface="Calibri"/>
              <a:cs typeface="Times New Roman"/>
            </a:endParaRPr>
          </a:p>
          <a:p>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7</a:t>
            </a:fld>
            <a:endParaRPr lang="tr-TR"/>
          </a:p>
        </p:txBody>
      </p:sp>
      <p:sp>
        <p:nvSpPr>
          <p:cNvPr id="5" name="Metin kutusu 4"/>
          <p:cNvSpPr txBox="1"/>
          <p:nvPr/>
        </p:nvSpPr>
        <p:spPr>
          <a:xfrm>
            <a:off x="5580112" y="71992"/>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20488840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124744"/>
            <a:ext cx="7344816" cy="5184576"/>
          </a:xfrm>
        </p:spPr>
        <p:txBody>
          <a:bodyPr>
            <a:normAutofit fontScale="92500" lnSpcReduction="20000"/>
          </a:bodyPr>
          <a:lstStyle/>
          <a:p>
            <a:pPr indent="449580" algn="just">
              <a:lnSpc>
                <a:spcPct val="115000"/>
              </a:lnSpc>
              <a:spcAft>
                <a:spcPts val="1000"/>
              </a:spcAft>
            </a:pPr>
            <a:r>
              <a:rPr lang="tr-TR" dirty="0">
                <a:latin typeface="Times New Roman"/>
                <a:ea typeface="Calibri"/>
                <a:cs typeface="Times New Roman"/>
              </a:rPr>
              <a:t>Elektrik enerjisinin kimyasal etkisinden yararlanılarak, madenler üzerindeki yağlar gibi istenmeyen maddeler temizlenir. Maddelerin kaplanması ile ilgili bir dal olan </a:t>
            </a:r>
            <a:r>
              <a:rPr lang="tr-TR" dirty="0" err="1">
                <a:latin typeface="Times New Roman"/>
                <a:ea typeface="Calibri"/>
                <a:cs typeface="Times New Roman"/>
              </a:rPr>
              <a:t>galvonoteknik</a:t>
            </a:r>
            <a:r>
              <a:rPr lang="tr-TR" dirty="0">
                <a:latin typeface="Times New Roman"/>
                <a:ea typeface="Calibri"/>
                <a:cs typeface="Times New Roman"/>
              </a:rPr>
              <a:t> ve son zamanlarda gelişen </a:t>
            </a:r>
            <a:r>
              <a:rPr lang="tr-TR" dirty="0" err="1">
                <a:latin typeface="Times New Roman"/>
                <a:ea typeface="Calibri"/>
                <a:cs typeface="Times New Roman"/>
              </a:rPr>
              <a:t>galvonoplastik</a:t>
            </a:r>
            <a:r>
              <a:rPr lang="tr-TR" dirty="0">
                <a:latin typeface="Times New Roman"/>
                <a:ea typeface="Calibri"/>
                <a:cs typeface="Times New Roman"/>
              </a:rPr>
              <a:t> ile elektroliz yoluyla saf maden elde etme sanayileri, elektriğin kimyasal alandaki uygulamalarının başlıcalarıdır.</a:t>
            </a:r>
            <a:endParaRPr lang="tr-TR" sz="2000" dirty="0">
              <a:latin typeface="Calibri"/>
              <a:ea typeface="Calibri"/>
              <a:cs typeface="Times New Roman"/>
            </a:endParaRPr>
          </a:p>
          <a:p>
            <a:pPr indent="449580" algn="just">
              <a:lnSpc>
                <a:spcPct val="115000"/>
              </a:lnSpc>
              <a:spcAft>
                <a:spcPts val="1000"/>
              </a:spcAft>
            </a:pPr>
            <a:r>
              <a:rPr lang="tr-TR" dirty="0">
                <a:latin typeface="Times New Roman"/>
                <a:ea typeface="Calibri"/>
                <a:cs typeface="Times New Roman"/>
              </a:rPr>
              <a:t>İşte bu kadar geniş bir uygulama ve kullanım alanına sahip olan elektrik enerjisini, kara, hava ve deniz araçlarında da </a:t>
            </a:r>
            <a:r>
              <a:rPr lang="tr-TR" dirty="0" smtClean="0">
                <a:latin typeface="Times New Roman"/>
                <a:ea typeface="Calibri"/>
                <a:cs typeface="Times New Roman"/>
              </a:rPr>
              <a:t>petrol veya gaz yerine tam </a:t>
            </a:r>
            <a:r>
              <a:rPr lang="tr-TR" dirty="0">
                <a:latin typeface="Times New Roman"/>
                <a:ea typeface="Calibri"/>
                <a:cs typeface="Times New Roman"/>
              </a:rPr>
              <a:t>fonksiyonel olarak </a:t>
            </a:r>
            <a:r>
              <a:rPr lang="tr-TR" dirty="0" smtClean="0">
                <a:latin typeface="Times New Roman"/>
                <a:ea typeface="Calibri"/>
                <a:cs typeface="Times New Roman"/>
              </a:rPr>
              <a:t>kullanılması </a:t>
            </a:r>
            <a:r>
              <a:rPr lang="tr-TR" dirty="0">
                <a:latin typeface="Times New Roman"/>
                <a:ea typeface="Calibri"/>
                <a:cs typeface="Times New Roman"/>
              </a:rPr>
              <a:t>çalışmaları ise bütün dünyada hızla devam etmektedir. </a:t>
            </a:r>
            <a:endParaRPr lang="tr-TR" dirty="0" smtClean="0">
              <a:latin typeface="Times New Roman"/>
              <a:ea typeface="Calibri"/>
              <a:cs typeface="Times New Roman"/>
            </a:endParaRPr>
          </a:p>
          <a:p>
            <a:pPr indent="449580" algn="just">
              <a:lnSpc>
                <a:spcPct val="115000"/>
              </a:lnSpc>
              <a:spcAft>
                <a:spcPts val="1000"/>
              </a:spcAft>
            </a:pPr>
            <a:r>
              <a:rPr lang="tr-TR" dirty="0" smtClean="0">
                <a:solidFill>
                  <a:srgbClr val="0000FF"/>
                </a:solidFill>
                <a:latin typeface="Times New Roman"/>
                <a:ea typeface="Calibri"/>
                <a:cs typeface="Times New Roman"/>
              </a:rPr>
              <a:t>Özellikle </a:t>
            </a:r>
            <a:r>
              <a:rPr lang="tr-TR" dirty="0">
                <a:solidFill>
                  <a:srgbClr val="0000FF"/>
                </a:solidFill>
                <a:latin typeface="Times New Roman"/>
                <a:ea typeface="Calibri"/>
                <a:cs typeface="Times New Roman"/>
              </a:rPr>
              <a:t>insanlı-insansız her türlü hava, kara ve deniz araçlarında elektrik enerjisinin kullanılmaya başlanması bir devrim niteliğindedir. </a:t>
            </a:r>
            <a:r>
              <a:rPr lang="tr-TR" dirty="0" smtClean="0">
                <a:solidFill>
                  <a:srgbClr val="0000FF"/>
                </a:solidFill>
                <a:latin typeface="Times New Roman"/>
                <a:ea typeface="Calibri"/>
                <a:cs typeface="Times New Roman"/>
              </a:rPr>
              <a:t>Ancak burada temel sıkıntı bataryadır.</a:t>
            </a:r>
            <a:endParaRPr lang="tr-TR" sz="2000" dirty="0">
              <a:solidFill>
                <a:srgbClr val="0000FF"/>
              </a:solidFill>
              <a:latin typeface="Calibri"/>
              <a:ea typeface="Calibri"/>
              <a:cs typeface="Times New Roman"/>
            </a:endParaRPr>
          </a:p>
          <a:p>
            <a:endParaRPr lang="tr-TR" dirty="0"/>
          </a:p>
        </p:txBody>
      </p:sp>
      <p:sp>
        <p:nvSpPr>
          <p:cNvPr id="4" name="Slayt Numarası Yer Tutucusu 3"/>
          <p:cNvSpPr>
            <a:spLocks noGrp="1"/>
          </p:cNvSpPr>
          <p:nvPr>
            <p:ph type="sldNum" sz="quarter" idx="12"/>
          </p:nvPr>
        </p:nvSpPr>
        <p:spPr/>
        <p:txBody>
          <a:bodyPr/>
          <a:lstStyle/>
          <a:p>
            <a:fld id="{73E560F8-75A0-4F6A-86FD-08A05616CD02}" type="slidenum">
              <a:rPr lang="tr-TR" smtClean="0"/>
              <a:t>8</a:t>
            </a:fld>
            <a:endParaRPr lang="tr-TR"/>
          </a:p>
        </p:txBody>
      </p:sp>
      <p:sp>
        <p:nvSpPr>
          <p:cNvPr id="5" name="Metin kutusu 4"/>
          <p:cNvSpPr txBox="1"/>
          <p:nvPr/>
        </p:nvSpPr>
        <p:spPr>
          <a:xfrm>
            <a:off x="5508104"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3222624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692696"/>
            <a:ext cx="7024744" cy="432048"/>
          </a:xfrm>
        </p:spPr>
        <p:txBody>
          <a:bodyPr>
            <a:noAutofit/>
          </a:bodyPr>
          <a:lstStyle/>
          <a:p>
            <a:r>
              <a:rPr lang="tr-TR" sz="2800" b="1" dirty="0" smtClean="0"/>
              <a:t>ELEKTRİK ENERJİSİ </a:t>
            </a:r>
            <a:r>
              <a:rPr lang="tr-TR" sz="2800" b="1" smtClean="0"/>
              <a:t>VERİLERİ 2017 (EPDK)</a:t>
            </a:r>
            <a:endParaRPr lang="tr-TR" sz="2800" b="1"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1502340833"/>
              </p:ext>
            </p:extLst>
          </p:nvPr>
        </p:nvGraphicFramePr>
        <p:xfrm>
          <a:off x="899592" y="1124744"/>
          <a:ext cx="7344815" cy="5308923"/>
        </p:xfrm>
        <a:graphic>
          <a:graphicData uri="http://schemas.openxmlformats.org/drawingml/2006/table">
            <a:tbl>
              <a:tblPr firstRow="1" firstCol="1" bandRow="1">
                <a:tableStyleId>{5C22544A-7EE6-4342-B048-85BDC9FD1C3A}</a:tableStyleId>
              </a:tblPr>
              <a:tblGrid>
                <a:gridCol w="2282554"/>
                <a:gridCol w="884170"/>
                <a:gridCol w="1539542"/>
                <a:gridCol w="1648900"/>
                <a:gridCol w="989649"/>
              </a:tblGrid>
              <a:tr h="288032">
                <a:tc>
                  <a:txBody>
                    <a:bodyPr/>
                    <a:lstStyle/>
                    <a:p>
                      <a:pPr algn="ctr">
                        <a:lnSpc>
                          <a:spcPct val="107000"/>
                        </a:lnSpc>
                        <a:spcAft>
                          <a:spcPts val="800"/>
                        </a:spcAft>
                      </a:pPr>
                      <a:r>
                        <a:rPr lang="tr-TR" sz="1100" b="1" dirty="0">
                          <a:effectLst/>
                        </a:rPr>
                        <a:t>Konu Başlığı</a:t>
                      </a:r>
                      <a:endParaRPr lang="tr-TR" sz="1100" b="1" dirty="0">
                        <a:effectLst/>
                        <a:latin typeface="Arial"/>
                        <a:ea typeface="Microsoft JhengHei"/>
                        <a:cs typeface="Times New Roman"/>
                      </a:endParaRPr>
                    </a:p>
                  </a:txBody>
                  <a:tcPr marL="68580" marR="68580" marT="0" marB="0"/>
                </a:tc>
                <a:tc>
                  <a:txBody>
                    <a:bodyPr/>
                    <a:lstStyle/>
                    <a:p>
                      <a:pPr algn="ctr">
                        <a:lnSpc>
                          <a:spcPct val="107000"/>
                        </a:lnSpc>
                        <a:spcAft>
                          <a:spcPts val="800"/>
                        </a:spcAft>
                      </a:pPr>
                      <a:r>
                        <a:rPr lang="tr-TR" sz="1100" b="1" dirty="0">
                          <a:effectLst/>
                        </a:rPr>
                        <a:t>Birim</a:t>
                      </a:r>
                      <a:endParaRPr lang="tr-TR" sz="1100" b="1" dirty="0">
                        <a:effectLst/>
                        <a:latin typeface="Arial"/>
                        <a:ea typeface="Microsoft JhengHei"/>
                        <a:cs typeface="Times New Roman"/>
                      </a:endParaRPr>
                    </a:p>
                  </a:txBody>
                  <a:tcPr marL="68580" marR="68580" marT="0" marB="0"/>
                </a:tc>
                <a:tc>
                  <a:txBody>
                    <a:bodyPr/>
                    <a:lstStyle/>
                    <a:p>
                      <a:pPr algn="ctr">
                        <a:lnSpc>
                          <a:spcPct val="107000"/>
                        </a:lnSpc>
                        <a:spcAft>
                          <a:spcPts val="800"/>
                        </a:spcAft>
                      </a:pPr>
                      <a:r>
                        <a:rPr lang="tr-TR" sz="1100" b="1" dirty="0">
                          <a:effectLst/>
                        </a:rPr>
                        <a:t>2016 Yılı Değeri</a:t>
                      </a:r>
                      <a:endParaRPr lang="tr-TR" sz="1100" b="1" dirty="0">
                        <a:effectLst/>
                        <a:latin typeface="Arial"/>
                        <a:ea typeface="Microsoft JhengHei"/>
                        <a:cs typeface="Times New Roman"/>
                      </a:endParaRPr>
                    </a:p>
                  </a:txBody>
                  <a:tcPr marL="68580" marR="68580" marT="0" marB="0"/>
                </a:tc>
                <a:tc>
                  <a:txBody>
                    <a:bodyPr/>
                    <a:lstStyle/>
                    <a:p>
                      <a:pPr algn="ctr">
                        <a:lnSpc>
                          <a:spcPct val="107000"/>
                        </a:lnSpc>
                        <a:spcAft>
                          <a:spcPts val="800"/>
                        </a:spcAft>
                      </a:pPr>
                      <a:r>
                        <a:rPr lang="tr-TR" sz="1100" b="1" dirty="0">
                          <a:effectLst/>
                        </a:rPr>
                        <a:t>2017 Yılı Değeri</a:t>
                      </a:r>
                      <a:endParaRPr lang="tr-TR" sz="1100" b="1" dirty="0">
                        <a:effectLst/>
                        <a:latin typeface="Arial"/>
                        <a:ea typeface="Microsoft JhengHei"/>
                        <a:cs typeface="Times New Roman"/>
                      </a:endParaRPr>
                    </a:p>
                  </a:txBody>
                  <a:tcPr marL="68580" marR="68580" marT="0" marB="0"/>
                </a:tc>
                <a:tc>
                  <a:txBody>
                    <a:bodyPr/>
                    <a:lstStyle/>
                    <a:p>
                      <a:pPr algn="ctr">
                        <a:lnSpc>
                          <a:spcPct val="107000"/>
                        </a:lnSpc>
                        <a:spcAft>
                          <a:spcPts val="800"/>
                        </a:spcAft>
                      </a:pPr>
                      <a:r>
                        <a:rPr lang="tr-TR" sz="1100" b="1" dirty="0">
                          <a:effectLst/>
                        </a:rPr>
                        <a:t>Değişim </a:t>
                      </a:r>
                      <a:r>
                        <a:rPr lang="tr-TR" sz="1100" b="1" dirty="0" smtClean="0">
                          <a:effectLst/>
                        </a:rPr>
                        <a:t> (%)</a:t>
                      </a:r>
                      <a:endParaRPr lang="tr-TR" sz="1100" b="1" dirty="0">
                        <a:effectLst/>
                        <a:latin typeface="Arial"/>
                        <a:ea typeface="Microsoft JhengHei"/>
                        <a:cs typeface="Times New Roman"/>
                      </a:endParaRPr>
                    </a:p>
                  </a:txBody>
                  <a:tcPr marL="68580" marR="68580" marT="0" marB="0"/>
                </a:tc>
              </a:tr>
              <a:tr h="261825">
                <a:tc>
                  <a:txBody>
                    <a:bodyPr/>
                    <a:lstStyle/>
                    <a:p>
                      <a:pPr algn="just">
                        <a:lnSpc>
                          <a:spcPct val="105000"/>
                        </a:lnSpc>
                        <a:spcAft>
                          <a:spcPts val="0"/>
                        </a:spcAft>
                      </a:pPr>
                      <a:r>
                        <a:rPr lang="tr-TR" sz="1100" b="1">
                          <a:effectLst/>
                        </a:rPr>
                        <a:t>Lisanslı Kurulu Güç</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MWe</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77.563,44</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dirty="0">
                          <a:solidFill>
                            <a:srgbClr val="FF0000"/>
                          </a:solidFill>
                          <a:effectLst/>
                        </a:rPr>
                        <a:t>81.563,32</a:t>
                      </a:r>
                      <a:endParaRPr lang="tr-TR" sz="1100" b="1" dirty="0">
                        <a:solidFill>
                          <a:srgbClr val="FF0000"/>
                        </a:solidFill>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5,16</a:t>
                      </a:r>
                      <a:endParaRPr lang="tr-TR" sz="1100" b="1">
                        <a:effectLst/>
                        <a:latin typeface="Arial"/>
                        <a:ea typeface="Microsoft JhengHei"/>
                        <a:cs typeface="Times New Roman"/>
                      </a:endParaRPr>
                    </a:p>
                  </a:txBody>
                  <a:tcPr marL="68580" marR="68580" marT="0" marB="0" anchor="b"/>
                </a:tc>
              </a:tr>
              <a:tr h="242231">
                <a:tc>
                  <a:txBody>
                    <a:bodyPr/>
                    <a:lstStyle/>
                    <a:p>
                      <a:pPr algn="just">
                        <a:lnSpc>
                          <a:spcPct val="105000"/>
                        </a:lnSpc>
                        <a:spcAft>
                          <a:spcPts val="0"/>
                        </a:spcAft>
                      </a:pPr>
                      <a:r>
                        <a:rPr lang="tr-TR" sz="1100" b="1">
                          <a:effectLst/>
                        </a:rPr>
                        <a:t>Lisanslı Üretim*</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272.563.626,49</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292.574.578,09</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dirty="0">
                          <a:effectLst/>
                        </a:rPr>
                        <a:t>7,34</a:t>
                      </a:r>
                      <a:endParaRPr lang="tr-TR" sz="1100" b="1" dirty="0">
                        <a:effectLst/>
                        <a:latin typeface="Arial"/>
                        <a:ea typeface="Microsoft JhengHei"/>
                        <a:cs typeface="Times New Roman"/>
                      </a:endParaRPr>
                    </a:p>
                  </a:txBody>
                  <a:tcPr marL="68580" marR="68580" marT="0" marB="0" anchor="b"/>
                </a:tc>
              </a:tr>
              <a:tr h="272431">
                <a:tc>
                  <a:txBody>
                    <a:bodyPr/>
                    <a:lstStyle/>
                    <a:p>
                      <a:pPr algn="just">
                        <a:lnSpc>
                          <a:spcPct val="105000"/>
                        </a:lnSpc>
                        <a:spcAft>
                          <a:spcPts val="0"/>
                        </a:spcAft>
                      </a:pPr>
                      <a:r>
                        <a:rPr lang="tr-TR" sz="1100" b="1">
                          <a:effectLst/>
                        </a:rPr>
                        <a:t>En Yüksek Ani Puant</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a:effectLst/>
                        </a:rPr>
                        <a:t>MW</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44.734</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47.660</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6,54</a:t>
                      </a:r>
                      <a:endParaRPr lang="tr-TR" sz="1100" b="1">
                        <a:effectLst/>
                        <a:latin typeface="Arial"/>
                        <a:ea typeface="Microsoft JhengHei"/>
                        <a:cs typeface="Times New Roman"/>
                      </a:endParaRPr>
                    </a:p>
                  </a:txBody>
                  <a:tcPr marL="68580" marR="68580" marT="0" marB="0" anchor="b"/>
                </a:tc>
              </a:tr>
              <a:tr h="159617">
                <a:tc>
                  <a:txBody>
                    <a:bodyPr/>
                    <a:lstStyle/>
                    <a:p>
                      <a:pPr algn="just">
                        <a:lnSpc>
                          <a:spcPct val="105000"/>
                        </a:lnSpc>
                        <a:spcAft>
                          <a:spcPts val="0"/>
                        </a:spcAft>
                      </a:pPr>
                      <a:r>
                        <a:rPr lang="tr-TR" sz="1100" b="1">
                          <a:effectLst/>
                        </a:rPr>
                        <a:t>En Düşük Ani Puant</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a:effectLst/>
                        </a:rPr>
                        <a:t>MW</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17.448</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18.336</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5,09</a:t>
                      </a:r>
                      <a:endParaRPr lang="tr-TR" sz="1100" b="1">
                        <a:effectLst/>
                        <a:latin typeface="Arial"/>
                        <a:ea typeface="Microsoft JhengHei"/>
                        <a:cs typeface="Times New Roman"/>
                      </a:endParaRPr>
                    </a:p>
                  </a:txBody>
                  <a:tcPr marL="68580" marR="68580" marT="0" marB="0" anchor="b"/>
                </a:tc>
              </a:tr>
              <a:tr h="211938">
                <a:tc>
                  <a:txBody>
                    <a:bodyPr/>
                    <a:lstStyle/>
                    <a:p>
                      <a:pPr algn="just">
                        <a:lnSpc>
                          <a:spcPct val="105000"/>
                        </a:lnSpc>
                        <a:spcAft>
                          <a:spcPts val="0"/>
                        </a:spcAft>
                      </a:pPr>
                      <a:r>
                        <a:rPr lang="tr-TR" sz="1100" b="1">
                          <a:effectLst/>
                        </a:rPr>
                        <a:t>Lisanssız Üretim**</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1.137.871,75</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3.031.558,05</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166,42</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a:effectLst/>
                        </a:rPr>
                        <a:t>Lisanssız Kurulu Güç</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MWe</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1.048,21</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3.173,32</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202,74</a:t>
                      </a:r>
                      <a:endParaRPr lang="tr-TR" sz="1100" b="1">
                        <a:effectLst/>
                        <a:latin typeface="Arial"/>
                        <a:ea typeface="Microsoft JhengHei"/>
                        <a:cs typeface="Times New Roman"/>
                      </a:endParaRPr>
                    </a:p>
                  </a:txBody>
                  <a:tcPr marL="68580" marR="68580" marT="0" marB="0" anchor="b"/>
                </a:tc>
              </a:tr>
              <a:tr h="272431">
                <a:tc>
                  <a:txBody>
                    <a:bodyPr/>
                    <a:lstStyle/>
                    <a:p>
                      <a:pPr algn="just">
                        <a:lnSpc>
                          <a:spcPct val="105000"/>
                        </a:lnSpc>
                        <a:spcAft>
                          <a:spcPts val="0"/>
                        </a:spcAft>
                      </a:pPr>
                      <a:r>
                        <a:rPr lang="tr-TR" sz="1100" b="1">
                          <a:effectLst/>
                        </a:rPr>
                        <a:t>YEKDEM Üretim***</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45.830.502,47</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50.530.722,34</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10,26</a:t>
                      </a:r>
                      <a:endParaRPr lang="tr-TR" sz="1100" b="1">
                        <a:effectLst/>
                        <a:latin typeface="Arial"/>
                        <a:ea typeface="Microsoft JhengHei"/>
                        <a:cs typeface="Times New Roman"/>
                      </a:endParaRPr>
                    </a:p>
                  </a:txBody>
                  <a:tcPr marL="68580" marR="68580" marT="0" marB="0" anchor="b"/>
                </a:tc>
              </a:tr>
              <a:tr h="231625">
                <a:tc>
                  <a:txBody>
                    <a:bodyPr/>
                    <a:lstStyle/>
                    <a:p>
                      <a:pPr algn="just">
                        <a:lnSpc>
                          <a:spcPct val="105000"/>
                        </a:lnSpc>
                        <a:spcAft>
                          <a:spcPts val="0"/>
                        </a:spcAft>
                      </a:pPr>
                      <a:r>
                        <a:rPr lang="tr-TR" sz="1100" b="1">
                          <a:effectLst/>
                        </a:rPr>
                        <a:t>YEKDEM Ödeme Tutarı</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a:effectLst/>
                        </a:rPr>
                        <a:t>TL</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10.796.370.753,89</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13.869.601.064,94</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28,47</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a:effectLst/>
                        </a:rPr>
                        <a:t>Ortalama YEKDEM fiyatı</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a:effectLst/>
                        </a:rPr>
                        <a:t>TL/</a:t>
                      </a: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235,57</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274,66</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16,59</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a:effectLst/>
                        </a:rPr>
                        <a:t>YEKDEM Ek Maliyeti****</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a:effectLst/>
                        </a:rPr>
                        <a:t>TL/</a:t>
                      </a: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18,82</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23,84</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26,67</a:t>
                      </a:r>
                      <a:endParaRPr lang="tr-TR" sz="1100" b="1">
                        <a:effectLst/>
                        <a:latin typeface="Arial"/>
                        <a:ea typeface="Microsoft JhengHei"/>
                        <a:cs typeface="Times New Roman"/>
                      </a:endParaRPr>
                    </a:p>
                  </a:txBody>
                  <a:tcPr marL="68580" marR="68580" marT="0" marB="0" anchor="b"/>
                </a:tc>
              </a:tr>
              <a:tr h="288032">
                <a:tc>
                  <a:txBody>
                    <a:bodyPr/>
                    <a:lstStyle/>
                    <a:p>
                      <a:pPr algn="just">
                        <a:lnSpc>
                          <a:spcPct val="105000"/>
                        </a:lnSpc>
                        <a:spcAft>
                          <a:spcPts val="0"/>
                        </a:spcAft>
                      </a:pPr>
                      <a:r>
                        <a:rPr lang="tr-TR" sz="1100" b="1">
                          <a:effectLst/>
                        </a:rPr>
                        <a:t>Fiili Tüketim</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277.522.012,26</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dirty="0">
                          <a:effectLst/>
                        </a:rPr>
                        <a:t>292.003.542,76</a:t>
                      </a:r>
                      <a:endParaRPr lang="tr-TR" sz="1100" b="1" dirty="0">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5,22</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a:effectLst/>
                        </a:rPr>
                        <a:t>Faturalanan Tüketim</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212.328.766,43</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225.713.528,13</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6,30</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a:effectLst/>
                        </a:rPr>
                        <a:t>Tüketici Sayısı</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a:effectLst/>
                        </a:rPr>
                        <a:t>Adet</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41.030.690</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42.514.836</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3,62</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a:effectLst/>
                        </a:rPr>
                        <a:t>İthalat</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dirty="0">
                          <a:effectLst/>
                        </a:rPr>
                        <a:t>6.400.129,12</a:t>
                      </a:r>
                      <a:endParaRPr lang="tr-TR" sz="1100" b="1" dirty="0">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2.729.060,87</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-57,36</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a:effectLst/>
                        </a:rPr>
                        <a:t>İhracat</a:t>
                      </a:r>
                      <a:endParaRPr lang="tr-TR" sz="1100" b="1">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1.442.081,65</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3.300.096,20</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128,84</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dirty="0">
                          <a:effectLst/>
                        </a:rPr>
                        <a:t>Ağırlıklı Ortalama PTF</a:t>
                      </a:r>
                      <a:endParaRPr lang="tr-TR" sz="1100" b="1" dirty="0">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a:effectLst/>
                        </a:rPr>
                        <a:t>TL/</a:t>
                      </a: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148,32</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168,12</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a:effectLst/>
                        </a:rPr>
                        <a:t>13,35</a:t>
                      </a:r>
                      <a:endParaRPr lang="tr-TR" sz="1100" b="1">
                        <a:effectLst/>
                        <a:latin typeface="Arial"/>
                        <a:ea typeface="Microsoft JhengHei"/>
                        <a:cs typeface="Times New Roman"/>
                      </a:endParaRPr>
                    </a:p>
                  </a:txBody>
                  <a:tcPr marL="68580" marR="68580" marT="0" marB="0" anchor="b"/>
                </a:tc>
              </a:tr>
              <a:tr h="216024">
                <a:tc>
                  <a:txBody>
                    <a:bodyPr/>
                    <a:lstStyle/>
                    <a:p>
                      <a:pPr algn="just">
                        <a:lnSpc>
                          <a:spcPct val="105000"/>
                        </a:lnSpc>
                        <a:spcAft>
                          <a:spcPts val="0"/>
                        </a:spcAft>
                      </a:pPr>
                      <a:r>
                        <a:rPr lang="tr-TR" sz="1100" b="1" dirty="0">
                          <a:effectLst/>
                        </a:rPr>
                        <a:t>Ağırlıklı Ortalama SMF</a:t>
                      </a:r>
                      <a:endParaRPr lang="tr-TR" sz="1100" b="1" dirty="0">
                        <a:effectLst/>
                        <a:latin typeface="Arial"/>
                        <a:ea typeface="Microsoft JhengHei"/>
                        <a:cs typeface="Times New Roman"/>
                      </a:endParaRPr>
                    </a:p>
                  </a:txBody>
                  <a:tcPr marL="68580" marR="68580" marT="0" marB="0" anchor="ctr"/>
                </a:tc>
                <a:tc>
                  <a:txBody>
                    <a:bodyPr/>
                    <a:lstStyle/>
                    <a:p>
                      <a:pPr algn="ctr">
                        <a:lnSpc>
                          <a:spcPct val="105000"/>
                        </a:lnSpc>
                        <a:spcAft>
                          <a:spcPts val="0"/>
                        </a:spcAft>
                      </a:pPr>
                      <a:r>
                        <a:rPr lang="tr-TR" sz="1100" b="0" dirty="0">
                          <a:effectLst/>
                        </a:rPr>
                        <a:t>TL/</a:t>
                      </a:r>
                      <a:r>
                        <a:rPr lang="tr-TR" sz="1100" b="0" dirty="0" err="1">
                          <a:effectLst/>
                        </a:rPr>
                        <a:t>MWh</a:t>
                      </a:r>
                      <a:endParaRPr lang="tr-TR" sz="1100" b="0" dirty="0">
                        <a:effectLst/>
                        <a:latin typeface="Arial"/>
                        <a:ea typeface="Microsoft JhengHei"/>
                        <a:cs typeface="Times New Roman"/>
                      </a:endParaRPr>
                    </a:p>
                  </a:txBody>
                  <a:tcPr marL="68580" marR="68580" marT="0" marB="0" anchor="ctr"/>
                </a:tc>
                <a:tc>
                  <a:txBody>
                    <a:bodyPr/>
                    <a:lstStyle/>
                    <a:p>
                      <a:pPr algn="r">
                        <a:lnSpc>
                          <a:spcPct val="105000"/>
                        </a:lnSpc>
                        <a:spcAft>
                          <a:spcPts val="0"/>
                        </a:spcAft>
                      </a:pPr>
                      <a:r>
                        <a:rPr lang="tr-TR" sz="1100" b="1">
                          <a:effectLst/>
                        </a:rPr>
                        <a:t>139,80</a:t>
                      </a:r>
                      <a:endParaRPr lang="tr-TR" sz="1100" b="1">
                        <a:effectLst/>
                        <a:latin typeface="Arial"/>
                        <a:ea typeface="Microsoft JhengHei"/>
                        <a:cs typeface="Times New Roman"/>
                      </a:endParaRPr>
                    </a:p>
                  </a:txBody>
                  <a:tcPr marL="68580" marR="68580" marT="0" marB="0" anchor="b"/>
                </a:tc>
                <a:tc>
                  <a:txBody>
                    <a:bodyPr/>
                    <a:lstStyle/>
                    <a:p>
                      <a:pPr algn="r">
                        <a:lnSpc>
                          <a:spcPct val="105000"/>
                        </a:lnSpc>
                        <a:spcAft>
                          <a:spcPts val="0"/>
                        </a:spcAft>
                      </a:pPr>
                      <a:r>
                        <a:rPr lang="tr-TR" sz="1100" b="1">
                          <a:effectLst/>
                        </a:rPr>
                        <a:t>164,78</a:t>
                      </a:r>
                      <a:endParaRPr lang="tr-TR" sz="1100" b="1">
                        <a:effectLst/>
                        <a:latin typeface="Arial"/>
                        <a:ea typeface="Microsoft JhengHei"/>
                        <a:cs typeface="Times New Roman"/>
                      </a:endParaRPr>
                    </a:p>
                  </a:txBody>
                  <a:tcPr marL="68580" marR="68580" marT="0" marB="0" anchor="b"/>
                </a:tc>
                <a:tc>
                  <a:txBody>
                    <a:bodyPr/>
                    <a:lstStyle/>
                    <a:p>
                      <a:pPr algn="ctr">
                        <a:lnSpc>
                          <a:spcPct val="105000"/>
                        </a:lnSpc>
                        <a:spcAft>
                          <a:spcPts val="0"/>
                        </a:spcAft>
                      </a:pPr>
                      <a:r>
                        <a:rPr lang="tr-TR" sz="1100" b="1" dirty="0">
                          <a:effectLst/>
                        </a:rPr>
                        <a:t>17,87</a:t>
                      </a:r>
                      <a:endParaRPr lang="tr-TR" sz="1100" b="1" dirty="0">
                        <a:effectLst/>
                        <a:latin typeface="Arial"/>
                        <a:ea typeface="Microsoft JhengHei"/>
                        <a:cs typeface="Times New Roman"/>
                      </a:endParaRPr>
                    </a:p>
                  </a:txBody>
                  <a:tcPr marL="68580" marR="68580" marT="0" marB="0" anchor="b"/>
                </a:tc>
              </a:tr>
              <a:tr h="216024">
                <a:tc gridSpan="5">
                  <a:txBody>
                    <a:bodyPr/>
                    <a:lstStyle/>
                    <a:p>
                      <a:pPr marL="0" marR="0" lvl="0" indent="0" algn="just" defTabSz="914400" rtl="0" eaLnBrk="1" fontAlgn="auto" latinLnBrk="0" hangingPunct="1">
                        <a:lnSpc>
                          <a:spcPct val="105000"/>
                        </a:lnSpc>
                        <a:spcBef>
                          <a:spcPts val="0"/>
                        </a:spcBef>
                        <a:spcAft>
                          <a:spcPts val="0"/>
                        </a:spcAft>
                        <a:buClrTx/>
                        <a:buSzTx/>
                        <a:buFontTx/>
                        <a:buNone/>
                        <a:tabLst/>
                        <a:defRPr/>
                      </a:pPr>
                      <a:r>
                        <a:rPr lang="tr-TR" sz="1400" b="1" dirty="0" smtClean="0">
                          <a:effectLst/>
                          <a:latin typeface="+mj-lt"/>
                          <a:ea typeface="Microsoft JhengHei"/>
                          <a:cs typeface="Times New Roman"/>
                        </a:rPr>
                        <a:t>1.</a:t>
                      </a:r>
                      <a:r>
                        <a:rPr lang="tr-TR" sz="1400" b="1" kern="1200" dirty="0" smtClean="0">
                          <a:solidFill>
                            <a:schemeClr val="lt1"/>
                          </a:solidFill>
                          <a:effectLst/>
                          <a:latin typeface="+mj-lt"/>
                          <a:ea typeface="+mn-ea"/>
                          <a:cs typeface="+mn-cs"/>
                        </a:rPr>
                        <a:t> 2017 yılı sonu itibariyle iletim sisteminde 1.234 adet trafo merkezi, 193.961 MVA kapasiteli 2.164 adet trafo bulunmaktadır. </a:t>
                      </a:r>
                      <a:endParaRPr lang="tr-TR" sz="1400" b="1" dirty="0">
                        <a:effectLst/>
                        <a:latin typeface="+mj-lt"/>
                        <a:ea typeface="Microsoft JhengHei"/>
                        <a:cs typeface="Times New Roman"/>
                      </a:endParaRPr>
                    </a:p>
                  </a:txBody>
                  <a:tcPr marL="68580" marR="68580" marT="0" marB="0" anchor="ctr"/>
                </a:tc>
                <a:tc hMerge="1">
                  <a:txBody>
                    <a:bodyPr/>
                    <a:lstStyle/>
                    <a:p>
                      <a:pPr algn="ctr">
                        <a:lnSpc>
                          <a:spcPct val="105000"/>
                        </a:lnSpc>
                        <a:spcAft>
                          <a:spcPts val="0"/>
                        </a:spcAft>
                      </a:pPr>
                      <a:endParaRPr lang="tr-TR" sz="1100" dirty="0">
                        <a:effectLst/>
                        <a:latin typeface="Arial"/>
                        <a:ea typeface="Microsoft JhengHei"/>
                        <a:cs typeface="Times New Roman"/>
                      </a:endParaRPr>
                    </a:p>
                  </a:txBody>
                  <a:tcPr marL="68580" marR="68580" marT="0" marB="0" anchor="ctr"/>
                </a:tc>
                <a:tc hMerge="1">
                  <a:txBody>
                    <a:bodyPr/>
                    <a:lstStyle/>
                    <a:p>
                      <a:pPr algn="r">
                        <a:lnSpc>
                          <a:spcPct val="105000"/>
                        </a:lnSpc>
                        <a:spcAft>
                          <a:spcPts val="0"/>
                        </a:spcAft>
                      </a:pPr>
                      <a:endParaRPr lang="tr-TR" sz="1100" dirty="0">
                        <a:effectLst/>
                        <a:latin typeface="Arial"/>
                        <a:ea typeface="Microsoft JhengHei"/>
                        <a:cs typeface="Times New Roman"/>
                      </a:endParaRPr>
                    </a:p>
                  </a:txBody>
                  <a:tcPr marL="68580" marR="68580" marT="0" marB="0" anchor="b"/>
                </a:tc>
                <a:tc hMerge="1">
                  <a:txBody>
                    <a:bodyPr/>
                    <a:lstStyle/>
                    <a:p>
                      <a:pPr algn="r">
                        <a:lnSpc>
                          <a:spcPct val="105000"/>
                        </a:lnSpc>
                        <a:spcAft>
                          <a:spcPts val="0"/>
                        </a:spcAft>
                      </a:pPr>
                      <a:endParaRPr lang="tr-TR" sz="1100" dirty="0">
                        <a:effectLst/>
                        <a:latin typeface="Arial"/>
                        <a:ea typeface="Microsoft JhengHei"/>
                        <a:cs typeface="Times New Roman"/>
                      </a:endParaRPr>
                    </a:p>
                  </a:txBody>
                  <a:tcPr marL="68580" marR="68580" marT="0" marB="0" anchor="b"/>
                </a:tc>
                <a:tc hMerge="1">
                  <a:txBody>
                    <a:bodyPr/>
                    <a:lstStyle/>
                    <a:p>
                      <a:pPr algn="ctr">
                        <a:lnSpc>
                          <a:spcPct val="105000"/>
                        </a:lnSpc>
                        <a:spcAft>
                          <a:spcPts val="0"/>
                        </a:spcAft>
                      </a:pPr>
                      <a:endParaRPr lang="tr-TR" sz="1100" dirty="0">
                        <a:effectLst/>
                        <a:latin typeface="Arial"/>
                        <a:ea typeface="Microsoft JhengHei"/>
                        <a:cs typeface="Times New Roman"/>
                      </a:endParaRPr>
                    </a:p>
                  </a:txBody>
                  <a:tcPr marL="68580" marR="68580" marT="0" marB="0" anchor="b"/>
                </a:tc>
              </a:tr>
              <a:tr h="216024">
                <a:tc gridSpan="5">
                  <a:txBody>
                    <a:bodyPr/>
                    <a:lstStyle/>
                    <a:p>
                      <a:pPr marL="0" marR="0" lvl="0" indent="0" algn="just" defTabSz="914400" rtl="0" eaLnBrk="1" fontAlgn="auto" latinLnBrk="0" hangingPunct="1">
                        <a:lnSpc>
                          <a:spcPct val="105000"/>
                        </a:lnSpc>
                        <a:spcBef>
                          <a:spcPts val="0"/>
                        </a:spcBef>
                        <a:spcAft>
                          <a:spcPts val="0"/>
                        </a:spcAft>
                        <a:buClrTx/>
                        <a:buSzTx/>
                        <a:buFontTx/>
                        <a:buNone/>
                        <a:tabLst/>
                        <a:defRPr/>
                      </a:pPr>
                      <a:r>
                        <a:rPr lang="tr-TR" sz="1400" b="1" dirty="0" smtClean="0">
                          <a:effectLst/>
                          <a:latin typeface="+mj-lt"/>
                          <a:ea typeface="Microsoft JhengHei"/>
                          <a:cs typeface="Times New Roman"/>
                        </a:rPr>
                        <a:t>2.</a:t>
                      </a:r>
                      <a:r>
                        <a:rPr lang="tr-TR" sz="1400" b="1" kern="1200" dirty="0" smtClean="0">
                          <a:solidFill>
                            <a:schemeClr val="lt1"/>
                          </a:solidFill>
                          <a:effectLst/>
                          <a:latin typeface="+mj-lt"/>
                          <a:ea typeface="+mn-ea"/>
                          <a:cs typeface="+mn-cs"/>
                        </a:rPr>
                        <a:t> 2017 yılı sonu itibariyle iletim hatlarının uzunluğu 66.285 km’dir. </a:t>
                      </a:r>
                      <a:endParaRPr lang="tr-TR" sz="1400" b="1" dirty="0">
                        <a:effectLst/>
                        <a:latin typeface="+mj-lt"/>
                        <a:ea typeface="Microsoft JhengHei"/>
                        <a:cs typeface="Times New Roman"/>
                      </a:endParaRPr>
                    </a:p>
                  </a:txBody>
                  <a:tcPr marL="68580" marR="68580" marT="0" marB="0" anchor="ctr"/>
                </a:tc>
                <a:tc hMerge="1">
                  <a:txBody>
                    <a:bodyPr/>
                    <a:lstStyle/>
                    <a:p>
                      <a:pPr algn="ctr">
                        <a:lnSpc>
                          <a:spcPct val="105000"/>
                        </a:lnSpc>
                        <a:spcAft>
                          <a:spcPts val="0"/>
                        </a:spcAft>
                      </a:pPr>
                      <a:endParaRPr lang="tr-TR" sz="1100" dirty="0">
                        <a:effectLst/>
                        <a:latin typeface="Arial"/>
                        <a:ea typeface="Microsoft JhengHei"/>
                        <a:cs typeface="Times New Roman"/>
                      </a:endParaRPr>
                    </a:p>
                  </a:txBody>
                  <a:tcPr marL="68580" marR="68580" marT="0" marB="0" anchor="ctr"/>
                </a:tc>
                <a:tc hMerge="1">
                  <a:txBody>
                    <a:bodyPr/>
                    <a:lstStyle/>
                    <a:p>
                      <a:pPr algn="r">
                        <a:lnSpc>
                          <a:spcPct val="105000"/>
                        </a:lnSpc>
                        <a:spcAft>
                          <a:spcPts val="0"/>
                        </a:spcAft>
                      </a:pPr>
                      <a:endParaRPr lang="tr-TR" sz="1100">
                        <a:effectLst/>
                        <a:latin typeface="Arial"/>
                        <a:ea typeface="Microsoft JhengHei"/>
                        <a:cs typeface="Times New Roman"/>
                      </a:endParaRPr>
                    </a:p>
                  </a:txBody>
                  <a:tcPr marL="68580" marR="68580" marT="0" marB="0" anchor="b"/>
                </a:tc>
                <a:tc hMerge="1">
                  <a:txBody>
                    <a:bodyPr/>
                    <a:lstStyle/>
                    <a:p>
                      <a:pPr algn="r">
                        <a:lnSpc>
                          <a:spcPct val="105000"/>
                        </a:lnSpc>
                        <a:spcAft>
                          <a:spcPts val="0"/>
                        </a:spcAft>
                      </a:pPr>
                      <a:endParaRPr lang="tr-TR" sz="1100">
                        <a:effectLst/>
                        <a:latin typeface="Arial"/>
                        <a:ea typeface="Microsoft JhengHei"/>
                        <a:cs typeface="Times New Roman"/>
                      </a:endParaRPr>
                    </a:p>
                  </a:txBody>
                  <a:tcPr marL="68580" marR="68580" marT="0" marB="0" anchor="b"/>
                </a:tc>
                <a:tc hMerge="1">
                  <a:txBody>
                    <a:bodyPr/>
                    <a:lstStyle/>
                    <a:p>
                      <a:pPr algn="ctr">
                        <a:lnSpc>
                          <a:spcPct val="105000"/>
                        </a:lnSpc>
                        <a:spcAft>
                          <a:spcPts val="0"/>
                        </a:spcAft>
                      </a:pPr>
                      <a:endParaRPr lang="tr-TR" sz="1100" dirty="0">
                        <a:effectLst/>
                        <a:latin typeface="Arial"/>
                        <a:ea typeface="Microsoft JhengHei"/>
                        <a:cs typeface="Times New Roman"/>
                      </a:endParaRPr>
                    </a:p>
                  </a:txBody>
                  <a:tcPr marL="68580" marR="68580" marT="0" marB="0" anchor="b"/>
                </a:tc>
              </a:tr>
              <a:tr h="216024">
                <a:tc gridSpan="5">
                  <a:txBody>
                    <a:bodyPr/>
                    <a:lstStyle/>
                    <a:p>
                      <a:pPr marL="0" marR="0" lvl="0" indent="0" algn="just" defTabSz="914400" rtl="0" eaLnBrk="1" fontAlgn="auto" latinLnBrk="0" hangingPunct="1">
                        <a:lnSpc>
                          <a:spcPct val="105000"/>
                        </a:lnSpc>
                        <a:spcBef>
                          <a:spcPts val="0"/>
                        </a:spcBef>
                        <a:spcAft>
                          <a:spcPts val="0"/>
                        </a:spcAft>
                        <a:buClrTx/>
                        <a:buSzTx/>
                        <a:buFontTx/>
                        <a:buNone/>
                        <a:tabLst/>
                        <a:defRPr/>
                      </a:pPr>
                      <a:r>
                        <a:rPr lang="tr-TR" sz="1400" b="1" dirty="0" smtClean="0">
                          <a:effectLst/>
                          <a:latin typeface="+mj-lt"/>
                          <a:ea typeface="Microsoft JhengHei"/>
                          <a:cs typeface="Times New Roman"/>
                        </a:rPr>
                        <a:t>3.</a:t>
                      </a:r>
                      <a:r>
                        <a:rPr lang="tr-TR" sz="1400" b="1" kern="1200" dirty="0" smtClean="0">
                          <a:solidFill>
                            <a:schemeClr val="lt1"/>
                          </a:solidFill>
                          <a:effectLst/>
                          <a:latin typeface="+mj-lt"/>
                          <a:ea typeface="+mn-ea"/>
                          <a:cs typeface="+mn-cs"/>
                        </a:rPr>
                        <a:t> 2017 yılında iletim şirketi tarafından 2,6 milyar TL yatırım yapılmıştır.</a:t>
                      </a:r>
                      <a:endParaRPr lang="tr-TR" sz="1400" b="1" dirty="0">
                        <a:effectLst/>
                        <a:latin typeface="+mj-lt"/>
                        <a:ea typeface="Microsoft JhengHei"/>
                        <a:cs typeface="Times New Roman"/>
                      </a:endParaRPr>
                    </a:p>
                  </a:txBody>
                  <a:tcPr marL="68580" marR="68580" marT="0" marB="0" anchor="ctr"/>
                </a:tc>
                <a:tc hMerge="1">
                  <a:txBody>
                    <a:bodyPr/>
                    <a:lstStyle/>
                    <a:p>
                      <a:pPr algn="ctr">
                        <a:lnSpc>
                          <a:spcPct val="105000"/>
                        </a:lnSpc>
                        <a:spcAft>
                          <a:spcPts val="0"/>
                        </a:spcAft>
                      </a:pPr>
                      <a:endParaRPr lang="tr-TR" sz="1100" dirty="0">
                        <a:effectLst/>
                        <a:latin typeface="Arial"/>
                        <a:ea typeface="Microsoft JhengHei"/>
                        <a:cs typeface="Times New Roman"/>
                      </a:endParaRPr>
                    </a:p>
                  </a:txBody>
                  <a:tcPr marL="68580" marR="68580" marT="0" marB="0" anchor="ctr"/>
                </a:tc>
                <a:tc hMerge="1">
                  <a:txBody>
                    <a:bodyPr/>
                    <a:lstStyle/>
                    <a:p>
                      <a:pPr algn="r">
                        <a:lnSpc>
                          <a:spcPct val="105000"/>
                        </a:lnSpc>
                        <a:spcAft>
                          <a:spcPts val="0"/>
                        </a:spcAft>
                      </a:pPr>
                      <a:endParaRPr lang="tr-TR" sz="1100">
                        <a:effectLst/>
                        <a:latin typeface="Arial"/>
                        <a:ea typeface="Microsoft JhengHei"/>
                        <a:cs typeface="Times New Roman"/>
                      </a:endParaRPr>
                    </a:p>
                  </a:txBody>
                  <a:tcPr marL="68580" marR="68580" marT="0" marB="0" anchor="b"/>
                </a:tc>
                <a:tc hMerge="1">
                  <a:txBody>
                    <a:bodyPr/>
                    <a:lstStyle/>
                    <a:p>
                      <a:pPr algn="r">
                        <a:lnSpc>
                          <a:spcPct val="105000"/>
                        </a:lnSpc>
                        <a:spcAft>
                          <a:spcPts val="0"/>
                        </a:spcAft>
                      </a:pPr>
                      <a:endParaRPr lang="tr-TR" sz="1100">
                        <a:effectLst/>
                        <a:latin typeface="Arial"/>
                        <a:ea typeface="Microsoft JhengHei"/>
                        <a:cs typeface="Times New Roman"/>
                      </a:endParaRPr>
                    </a:p>
                  </a:txBody>
                  <a:tcPr marL="68580" marR="68580" marT="0" marB="0" anchor="b"/>
                </a:tc>
                <a:tc hMerge="1">
                  <a:txBody>
                    <a:bodyPr/>
                    <a:lstStyle/>
                    <a:p>
                      <a:pPr algn="ctr">
                        <a:lnSpc>
                          <a:spcPct val="105000"/>
                        </a:lnSpc>
                        <a:spcAft>
                          <a:spcPts val="0"/>
                        </a:spcAft>
                      </a:pPr>
                      <a:endParaRPr lang="tr-TR" sz="1100" dirty="0">
                        <a:effectLst/>
                        <a:latin typeface="Arial"/>
                        <a:ea typeface="Microsoft JhengHei"/>
                        <a:cs typeface="Times New Roman"/>
                      </a:endParaRPr>
                    </a:p>
                  </a:txBody>
                  <a:tcPr marL="68580" marR="68580" marT="0" marB="0" anchor="b"/>
                </a:tc>
              </a:tr>
              <a:tr h="216024">
                <a:tc gridSpan="5">
                  <a:txBody>
                    <a:bodyPr/>
                    <a:lstStyle/>
                    <a:p>
                      <a:pPr algn="just">
                        <a:lnSpc>
                          <a:spcPct val="105000"/>
                        </a:lnSpc>
                        <a:spcAft>
                          <a:spcPts val="0"/>
                        </a:spcAft>
                      </a:pPr>
                      <a:r>
                        <a:rPr lang="tr-TR" sz="1400" b="1" dirty="0" smtClean="0">
                          <a:effectLst/>
                          <a:latin typeface="+mj-lt"/>
                          <a:ea typeface="Microsoft JhengHei"/>
                          <a:cs typeface="Times New Roman"/>
                        </a:rPr>
                        <a:t>4.</a:t>
                      </a:r>
                      <a:r>
                        <a:rPr lang="tr-TR" sz="1400" b="1" kern="1200" dirty="0" smtClean="0">
                          <a:solidFill>
                            <a:schemeClr val="lt1"/>
                          </a:solidFill>
                          <a:effectLst/>
                          <a:latin typeface="+mj-lt"/>
                          <a:ea typeface="+mn-ea"/>
                          <a:cs typeface="+mn-cs"/>
                        </a:rPr>
                        <a:t> 2017 yılında iletim sistemi kayıp oranı ise %2,09 olarak gerçekleşmiştir.</a:t>
                      </a:r>
                      <a:endParaRPr lang="tr-TR" sz="1400" b="1" dirty="0">
                        <a:effectLst/>
                        <a:latin typeface="+mj-lt"/>
                        <a:ea typeface="Microsoft JhengHei"/>
                        <a:cs typeface="Times New Roman"/>
                      </a:endParaRPr>
                    </a:p>
                  </a:txBody>
                  <a:tcPr marL="68580" marR="68580" marT="0" marB="0" anchor="ctr"/>
                </a:tc>
                <a:tc hMerge="1">
                  <a:txBody>
                    <a:bodyPr/>
                    <a:lstStyle/>
                    <a:p>
                      <a:pPr algn="ctr">
                        <a:lnSpc>
                          <a:spcPct val="105000"/>
                        </a:lnSpc>
                        <a:spcAft>
                          <a:spcPts val="0"/>
                        </a:spcAft>
                      </a:pPr>
                      <a:endParaRPr lang="tr-TR" sz="1100" dirty="0">
                        <a:effectLst/>
                        <a:latin typeface="Arial"/>
                        <a:ea typeface="Microsoft JhengHei"/>
                        <a:cs typeface="Times New Roman"/>
                      </a:endParaRPr>
                    </a:p>
                  </a:txBody>
                  <a:tcPr marL="68580" marR="68580" marT="0" marB="0" anchor="ctr"/>
                </a:tc>
                <a:tc hMerge="1">
                  <a:txBody>
                    <a:bodyPr/>
                    <a:lstStyle/>
                    <a:p>
                      <a:pPr algn="r">
                        <a:lnSpc>
                          <a:spcPct val="105000"/>
                        </a:lnSpc>
                        <a:spcAft>
                          <a:spcPts val="0"/>
                        </a:spcAft>
                      </a:pPr>
                      <a:endParaRPr lang="tr-TR" sz="1100">
                        <a:effectLst/>
                        <a:latin typeface="Arial"/>
                        <a:ea typeface="Microsoft JhengHei"/>
                        <a:cs typeface="Times New Roman"/>
                      </a:endParaRPr>
                    </a:p>
                  </a:txBody>
                  <a:tcPr marL="68580" marR="68580" marT="0" marB="0" anchor="b"/>
                </a:tc>
                <a:tc hMerge="1">
                  <a:txBody>
                    <a:bodyPr/>
                    <a:lstStyle/>
                    <a:p>
                      <a:pPr algn="r">
                        <a:lnSpc>
                          <a:spcPct val="105000"/>
                        </a:lnSpc>
                        <a:spcAft>
                          <a:spcPts val="0"/>
                        </a:spcAft>
                      </a:pPr>
                      <a:endParaRPr lang="tr-TR" sz="1100">
                        <a:effectLst/>
                        <a:latin typeface="Arial"/>
                        <a:ea typeface="Microsoft JhengHei"/>
                        <a:cs typeface="Times New Roman"/>
                      </a:endParaRPr>
                    </a:p>
                  </a:txBody>
                  <a:tcPr marL="68580" marR="68580" marT="0" marB="0" anchor="b"/>
                </a:tc>
                <a:tc hMerge="1">
                  <a:txBody>
                    <a:bodyPr/>
                    <a:lstStyle/>
                    <a:p>
                      <a:pPr algn="ctr">
                        <a:lnSpc>
                          <a:spcPct val="105000"/>
                        </a:lnSpc>
                        <a:spcAft>
                          <a:spcPts val="0"/>
                        </a:spcAft>
                      </a:pPr>
                      <a:endParaRPr lang="tr-TR" sz="1100" dirty="0">
                        <a:effectLst/>
                        <a:latin typeface="Arial"/>
                        <a:ea typeface="Microsoft JhengHei"/>
                        <a:cs typeface="Times New Roman"/>
                      </a:endParaRPr>
                    </a:p>
                  </a:txBody>
                  <a:tcPr marL="68580" marR="68580" marT="0" marB="0" anchor="b"/>
                </a:tc>
              </a:tr>
            </a:tbl>
          </a:graphicData>
        </a:graphic>
      </p:graphicFrame>
      <p:sp>
        <p:nvSpPr>
          <p:cNvPr id="4" name="Slayt Numarası Yer Tutucusu 3"/>
          <p:cNvSpPr>
            <a:spLocks noGrp="1"/>
          </p:cNvSpPr>
          <p:nvPr>
            <p:ph type="sldNum" sz="quarter" idx="12"/>
          </p:nvPr>
        </p:nvSpPr>
        <p:spPr/>
        <p:txBody>
          <a:bodyPr/>
          <a:lstStyle/>
          <a:p>
            <a:fld id="{73E560F8-75A0-4F6A-86FD-08A05616CD02}" type="slidenum">
              <a:rPr lang="tr-TR" smtClean="0"/>
              <a:t>9</a:t>
            </a:fld>
            <a:endParaRPr lang="tr-TR"/>
          </a:p>
        </p:txBody>
      </p:sp>
      <p:sp>
        <p:nvSpPr>
          <p:cNvPr id="5" name="Metin kutusu 4"/>
          <p:cNvSpPr txBox="1"/>
          <p:nvPr/>
        </p:nvSpPr>
        <p:spPr>
          <a:xfrm>
            <a:off x="5580112" y="107340"/>
            <a:ext cx="1572114" cy="369332"/>
          </a:xfrm>
          <a:prstGeom prst="rect">
            <a:avLst/>
          </a:prstGeom>
          <a:noFill/>
        </p:spPr>
        <p:txBody>
          <a:bodyPr wrap="square" rtlCol="0">
            <a:spAutoFit/>
          </a:bodyPr>
          <a:lstStyle/>
          <a:p>
            <a:r>
              <a:rPr lang="tr-TR" b="1" dirty="0">
                <a:solidFill>
                  <a:srgbClr val="FF0000"/>
                </a:solidFill>
              </a:rPr>
              <a:t>ÇOK </a:t>
            </a:r>
            <a:r>
              <a:rPr lang="tr-TR" b="1" dirty="0" smtClean="0">
                <a:solidFill>
                  <a:srgbClr val="FF0000"/>
                </a:solidFill>
              </a:rPr>
              <a:t>GİZLİ</a:t>
            </a:r>
            <a:endParaRPr lang="tr-TR" b="1" dirty="0">
              <a:solidFill>
                <a:srgbClr val="FF0000"/>
              </a:solidFill>
            </a:endParaRPr>
          </a:p>
        </p:txBody>
      </p:sp>
    </p:spTree>
    <p:extLst>
      <p:ext uri="{BB962C8B-B14F-4D97-AF65-F5344CB8AC3E}">
        <p14:creationId xmlns:p14="http://schemas.microsoft.com/office/powerpoint/2010/main" val="11394570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
  <TotalTime>1223</TotalTime>
  <Words>2198</Words>
  <Application>Microsoft Office PowerPoint</Application>
  <PresentationFormat>Ekran Gösterisi (4:3)</PresentationFormat>
  <Paragraphs>353</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Austin</vt:lpstr>
      <vt:lpstr> BİREYSELLEŞTİRİLMİŞ ENERJİ</vt:lpstr>
      <vt:lpstr>Yönetici Özeti</vt:lpstr>
      <vt:lpstr>ENERJİ SANTRALLERİNİN KAPASİTE FAKTÖRÜ (İlk yatırım ve birim enerji üretim maliyeti)</vt:lpstr>
      <vt:lpstr>NEDEN ELEKTRİK?</vt:lpstr>
      <vt:lpstr>PowerPoint Sunusu</vt:lpstr>
      <vt:lpstr>PowerPoint Sunusu</vt:lpstr>
      <vt:lpstr>PowerPoint Sunusu</vt:lpstr>
      <vt:lpstr>PowerPoint Sunusu</vt:lpstr>
      <vt:lpstr>ELEKTRİK ENERJİSİ VERİLERİ 2017 (EPDK)</vt:lpstr>
      <vt:lpstr>PETROL 2017</vt:lpstr>
      <vt:lpstr>PETROL 2017</vt:lpstr>
      <vt:lpstr>DOĞALGAZ 2017</vt:lpstr>
      <vt:lpstr>DOĞALGAZ 2017</vt:lpstr>
      <vt:lpstr>TÜRKİYE TÜM ENERJİ İHTİYACINI ELEKTRİKLE KARŞILASA</vt:lpstr>
      <vt:lpstr>PowerPoint Sunusu</vt:lpstr>
      <vt:lpstr>PowerPoint Sunusu</vt:lpstr>
      <vt:lpstr>PowerPoint Sunusu</vt:lpstr>
      <vt:lpstr>PowerPoint Sunusu</vt:lpstr>
      <vt:lpstr>PowerPoint Sunusu</vt:lpstr>
      <vt:lpstr>KONUNUN ÖNEMİ</vt:lpstr>
      <vt:lpstr>TÜRKİYE KURULU GÜÇ: 87.240 MWh</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BİREYSELLEŞTİRİLMİŞ ENERJİ</dc:title>
  <dc:creator>Ziya Can Koçak</dc:creator>
  <cp:lastModifiedBy>SONY</cp:lastModifiedBy>
  <cp:revision>90</cp:revision>
  <dcterms:created xsi:type="dcterms:W3CDTF">2018-09-13T08:11:12Z</dcterms:created>
  <dcterms:modified xsi:type="dcterms:W3CDTF">2021-09-27T10:51:37Z</dcterms:modified>
</cp:coreProperties>
</file>